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76" r:id="rId2"/>
  </p:sldMasterIdLst>
  <p:notesMasterIdLst>
    <p:notesMasterId r:id="rId27"/>
  </p:notesMasterIdLst>
  <p:handoutMasterIdLst>
    <p:handoutMasterId r:id="rId28"/>
  </p:handoutMasterIdLst>
  <p:sldIdLst>
    <p:sldId id="256"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289" r:id="rId26"/>
  </p:sldIdLst>
  <p:sldSz cx="9001125" cy="5040313"/>
  <p:notesSz cx="6858000" cy="9144000"/>
  <p:embeddedFontLst>
    <p:embeddedFont>
      <p:font typeface="Aptos Narrow" panose="020B0004020202020204" pitchFamily="34" charset="0"/>
      <p:regular r:id="rId29"/>
      <p:bold r:id="rId30"/>
    </p:embeddedFont>
    <p:embeddedFont>
      <p:font typeface="Helvetica" panose="020B0604020202020204" pitchFamily="34" charset="0"/>
      <p:regular r:id="rId31"/>
      <p:bold r:id="rId32"/>
      <p:italic r:id="rId33"/>
      <p:boldItalic r:id="rId34"/>
    </p:embeddedFont>
    <p:embeddedFont>
      <p:font typeface="Helvetica Narrow" panose="020B0604020202020204"/>
      <p:regular r:id="rId35"/>
      <p:bold r:id="rId36"/>
      <p:italic r:id="rId37"/>
      <p:boldItalic r:id="rId38"/>
    </p:embeddedFont>
    <p:embeddedFont>
      <p:font typeface="Lora" pitchFamily="2" charset="0"/>
      <p:regular r:id="rId39"/>
      <p:bold r:id="rId40"/>
      <p:italic r:id="rId41"/>
      <p:boldItalic r:id="rId42"/>
    </p:embeddedFont>
    <p:embeddedFont>
      <p:font typeface="Quattrocento Sans" panose="020B0502050000020003" pitchFamily="34" charset="0"/>
      <p:regular r:id="rId43"/>
      <p:bold r:id="rId44"/>
      <p:italic r:id="rId45"/>
      <p:boldItalic r:id="rId46"/>
    </p:embeddedFont>
  </p:embeddedFontLst>
  <p:defaultTextStyle>
    <a:defPPr>
      <a:defRPr lang="en-US"/>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426"/>
    <a:srgbClr val="006FB9"/>
    <a:srgbClr val="D7D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0EC31-7B56-4C02-AFA8-C6B37D7C3333}">
  <a:tblStyle styleId="{A3B0EC31-7B56-4C02-AFA8-C6B37D7C333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71930" autoAdjust="0"/>
  </p:normalViewPr>
  <p:slideViewPr>
    <p:cSldViewPr>
      <p:cViewPr varScale="1">
        <p:scale>
          <a:sx n="65" d="100"/>
          <a:sy n="65" d="100"/>
        </p:scale>
        <p:origin x="664" y="4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TT" altLang="en-US"/>
          </a:p>
        </p:txBody>
      </p:sp>
      <p:sp>
        <p:nvSpPr>
          <p:cNvPr id="58371"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47E11D0B-53F9-4A3C-9A36-29ACD1C63B15}" type="datetimeFigureOut">
              <a:rPr lang="en-TT" altLang="en-US"/>
              <a:pPr/>
              <a:t>27/08/2024</a:t>
            </a:fld>
            <a:endParaRPr lang="en-TT" altLang="en-US"/>
          </a:p>
        </p:txBody>
      </p:sp>
      <p:sp>
        <p:nvSpPr>
          <p:cNvPr id="58372"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TT" altLang="en-US"/>
          </a:p>
        </p:txBody>
      </p:sp>
      <p:sp>
        <p:nvSpPr>
          <p:cNvPr id="58373"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7FC80906-7665-4D53-B49E-B504D4D6E1C3}" type="slidenum">
              <a:rPr lang="en-TT" altLang="en-US"/>
              <a:pPr/>
              <a:t>‹#›</a:t>
            </a:fld>
            <a:endParaRPr lang="en-TT"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Shape 3"/>
          <p:cNvSpPr>
            <a:spLocks noGrp="1" noRot="1" noChangeAspect="1"/>
          </p:cNvSpPr>
          <p:nvPr>
            <p:ph type="sldImg" idx="2"/>
          </p:nvPr>
        </p:nvSpPr>
        <p:spPr bwMode="auto">
          <a:xfrm>
            <a:off x="368300" y="685800"/>
            <a:ext cx="61214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defTabSz="898525" rtl="0" fontAlgn="base">
      <a:spcBef>
        <a:spcPct val="30000"/>
      </a:spcBef>
      <a:spcAft>
        <a:spcPct val="0"/>
      </a:spcAft>
      <a:defRPr sz="1200" kern="1200">
        <a:solidFill>
          <a:schemeClr val="tx1"/>
        </a:solidFill>
        <a:latin typeface="+mn-lt"/>
        <a:ea typeface="+mn-ea"/>
        <a:cs typeface="+mn-cs"/>
      </a:defRPr>
    </a:lvl1pPr>
    <a:lvl2pPr marL="742950" indent="-285750" algn="l" defTabSz="898525" rtl="0" fontAlgn="base">
      <a:spcBef>
        <a:spcPct val="30000"/>
      </a:spcBef>
      <a:spcAft>
        <a:spcPct val="0"/>
      </a:spcAft>
      <a:defRPr sz="1200" kern="1200">
        <a:solidFill>
          <a:schemeClr val="tx1"/>
        </a:solidFill>
        <a:latin typeface="+mn-lt"/>
        <a:ea typeface="+mn-ea"/>
        <a:cs typeface="+mn-cs"/>
      </a:defRPr>
    </a:lvl2pPr>
    <a:lvl3pPr marL="1143000" indent="-228600" algn="l" defTabSz="898525" rtl="0" fontAlgn="base">
      <a:spcBef>
        <a:spcPct val="30000"/>
      </a:spcBef>
      <a:spcAft>
        <a:spcPct val="0"/>
      </a:spcAft>
      <a:defRPr sz="1200" kern="1200">
        <a:solidFill>
          <a:schemeClr val="tx1"/>
        </a:solidFill>
        <a:latin typeface="+mn-lt"/>
        <a:ea typeface="+mn-ea"/>
        <a:cs typeface="+mn-cs"/>
      </a:defRPr>
    </a:lvl3pPr>
    <a:lvl4pPr marL="1600200" indent="-228600" algn="l" defTabSz="898525" rtl="0" fontAlgn="base">
      <a:spcBef>
        <a:spcPct val="30000"/>
      </a:spcBef>
      <a:spcAft>
        <a:spcPct val="0"/>
      </a:spcAft>
      <a:defRPr sz="1200" kern="1200">
        <a:solidFill>
          <a:schemeClr val="tx1"/>
        </a:solidFill>
        <a:latin typeface="+mn-lt"/>
        <a:ea typeface="+mn-ea"/>
        <a:cs typeface="+mn-cs"/>
      </a:defRPr>
    </a:lvl4pPr>
    <a:lvl5pPr marL="2057400" indent="-228600" algn="l" defTabSz="898525" rtl="0" fontAlgn="base">
      <a:spcBef>
        <a:spcPct val="30000"/>
      </a:spcBef>
      <a:spcAft>
        <a:spcPct val="0"/>
      </a:spcAft>
      <a:defRPr sz="1200" kern="1200">
        <a:solidFill>
          <a:schemeClr val="tx1"/>
        </a:solidFill>
        <a:latin typeface="+mn-lt"/>
        <a:ea typeface="+mn-ea"/>
        <a:cs typeface="+mn-cs"/>
      </a:defRPr>
    </a:lvl5pPr>
    <a:lvl6pPr marL="2246452" algn="l" defTabSz="898581" rtl="0" eaLnBrk="1" latinLnBrk="0" hangingPunct="1">
      <a:defRPr sz="1200" kern="1200">
        <a:solidFill>
          <a:schemeClr val="tx1"/>
        </a:solidFill>
        <a:latin typeface="+mn-lt"/>
        <a:ea typeface="+mn-ea"/>
        <a:cs typeface="+mn-cs"/>
      </a:defRPr>
    </a:lvl6pPr>
    <a:lvl7pPr marL="2695743" algn="l" defTabSz="898581" rtl="0" eaLnBrk="1" latinLnBrk="0" hangingPunct="1">
      <a:defRPr sz="1200" kern="1200">
        <a:solidFill>
          <a:schemeClr val="tx1"/>
        </a:solidFill>
        <a:latin typeface="+mn-lt"/>
        <a:ea typeface="+mn-ea"/>
        <a:cs typeface="+mn-cs"/>
      </a:defRPr>
    </a:lvl7pPr>
    <a:lvl8pPr marL="3145033" algn="l" defTabSz="898581" rtl="0" eaLnBrk="1" latinLnBrk="0" hangingPunct="1">
      <a:defRPr sz="1200" kern="1200">
        <a:solidFill>
          <a:schemeClr val="tx1"/>
        </a:solidFill>
        <a:latin typeface="+mn-lt"/>
        <a:ea typeface="+mn-ea"/>
        <a:cs typeface="+mn-cs"/>
      </a:defRPr>
    </a:lvl8pPr>
    <a:lvl9pPr marL="3594324" algn="l" defTabSz="8985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Shape 58"/>
          <p:cNvSpPr>
            <a:spLocks noGrp="1" noRot="1" noChangeAspect="1" noTextEdit="1"/>
          </p:cNvSpPr>
          <p:nvPr>
            <p:ph type="sldImg" idx="2"/>
          </p:nvPr>
        </p:nvSpPr>
        <p:spPr>
          <a:noFill/>
          <a:ln>
            <a:headEnd/>
            <a:tailEnd/>
          </a:ln>
        </p:spPr>
      </p:sp>
      <p:sp>
        <p:nvSpPr>
          <p:cNvPr id="35843" name="Shape 5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164"/>
          <p:cNvSpPr>
            <a:spLocks noGrp="1" noRot="1" noChangeAspect="1" noTextEdit="1"/>
          </p:cNvSpPr>
          <p:nvPr>
            <p:ph type="sldImg" idx="2"/>
          </p:nvPr>
        </p:nvSpPr>
        <p:spPr>
          <a:noFill/>
          <a:ln>
            <a:headEnd/>
            <a:tailEnd/>
          </a:ln>
        </p:spPr>
      </p:sp>
      <p:sp>
        <p:nvSpPr>
          <p:cNvPr id="44035" name="Shape 16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81696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89219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48607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85980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463061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01954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139"/>
          <p:cNvSpPr>
            <a:spLocks noGrp="1" noRot="1" noChangeAspect="1" noTextEdit="1"/>
          </p:cNvSpPr>
          <p:nvPr>
            <p:ph type="sldImg" idx="2"/>
          </p:nvPr>
        </p:nvSpPr>
        <p:spPr>
          <a:noFill/>
          <a:ln>
            <a:headEnd/>
            <a:tailEnd/>
          </a:ln>
        </p:spPr>
      </p:sp>
      <p:sp>
        <p:nvSpPr>
          <p:cNvPr id="41987" name="Shape 14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597838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07654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307"/>
          <p:cNvSpPr>
            <a:spLocks noGrp="1" noRot="1" noChangeAspect="1" noTextEdit="1"/>
          </p:cNvSpPr>
          <p:nvPr>
            <p:ph type="sldImg" idx="2"/>
          </p:nvPr>
        </p:nvSpPr>
        <p:spPr>
          <a:noFill/>
          <a:ln>
            <a:headEnd/>
            <a:tailEnd/>
          </a:ln>
        </p:spPr>
      </p:sp>
      <p:sp>
        <p:nvSpPr>
          <p:cNvPr id="39939" name="Shape 30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rPr>
              <a:t>The HIV Counselling and Testing service had a manual data collection system. The HIV Counsellor/Testers at the testing site collected demographic, risk and test outcome data on the standardized </a:t>
            </a:r>
            <a:r>
              <a:rPr lang="en-GB" sz="1600" i="1" dirty="0">
                <a:effectLst/>
                <a:latin typeface="Calibri" panose="020F0502020204030204" pitchFamily="34" charset="0"/>
                <a:ea typeface="Calibri" panose="020F0502020204030204" pitchFamily="34" charset="0"/>
              </a:rPr>
              <a:t>HIV Case Report Form</a:t>
            </a:r>
            <a:r>
              <a:rPr lang="en-GB" sz="1600" dirty="0">
                <a:effectLst/>
                <a:latin typeface="Calibri" panose="020F0502020204030204" pitchFamily="34" charset="0"/>
                <a:ea typeface="Calibri" panose="020F0502020204030204" pitchFamily="34" charset="0"/>
              </a:rPr>
              <a:t> (Surveillance Form) which is paper-based. Additionally, the site-level logbook is maintained to record a minimum dataset of demographic data regarding the clients who received an HIV test during the period at the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endParaRPr>
          </a:p>
          <a:p>
            <a:r>
              <a:rPr lang="en-US" dirty="0"/>
              <a:t>To be able to report on the 1st 95, it is important, that HIV testing coverage in the population is known. The current situation only allows for reporting on the total number of HIV tests performed within a reporting period. However, data indicates that a person may have an HIV test done at multiple testing sites. The data capture system at the sites needed to be updated to correctly indicate the number of unique persons receiving an HIV test during the reporting period. </a:t>
            </a:r>
          </a:p>
          <a:p>
            <a:endParaRPr lang="en-US" dirty="0"/>
          </a:p>
          <a:p>
            <a:endParaRPr lang="en-US" dirty="0"/>
          </a:p>
          <a:p>
            <a:pPr>
              <a:spcBef>
                <a:spcPct val="0"/>
              </a:spcBef>
            </a:pPr>
            <a:endParaRPr lang="en-US" altLang="en-US" dirty="0"/>
          </a:p>
        </p:txBody>
      </p:sp>
    </p:spTree>
    <p:extLst>
      <p:ext uri="{BB962C8B-B14F-4D97-AF65-F5344CB8AC3E}">
        <p14:creationId xmlns:p14="http://schemas.microsoft.com/office/powerpoint/2010/main" val="127474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307"/>
          <p:cNvSpPr>
            <a:spLocks noGrp="1" noRot="1" noChangeAspect="1" noTextEdit="1"/>
          </p:cNvSpPr>
          <p:nvPr>
            <p:ph type="sldImg" idx="2"/>
          </p:nvPr>
        </p:nvSpPr>
        <p:spPr>
          <a:noFill/>
          <a:ln>
            <a:headEnd/>
            <a:tailEnd/>
          </a:ln>
        </p:spPr>
      </p:sp>
      <p:sp>
        <p:nvSpPr>
          <p:cNvPr id="39939" name="Shape 30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GB" sz="1100" dirty="0">
                <a:effectLst/>
                <a:latin typeface="Calibri" panose="020F0502020204030204" pitchFamily="34" charset="0"/>
                <a:ea typeface="Calibri" panose="020F0502020204030204" pitchFamily="34" charset="0"/>
              </a:rPr>
              <a:t>Working with CDC/PEPFAR the Ministry developed a platform on DHIS2 to capture more complete data at the HTS sites. The pilot covered 32 sites using 2 methods of information capture, a tablet and a web capture solution, done by HIV data entry personnel and/or HIV testers for each site. As shown on the slide the system captures not only demographic information but also risk behaviour, trends and location stats.   The platform will act as a data warehouse, using all captured data for analysis. </a:t>
            </a:r>
          </a:p>
          <a:p>
            <a:endParaRPr lang="en-GB" sz="1100" dirty="0">
              <a:effectLst/>
              <a:latin typeface="Calibri" panose="020F0502020204030204" pitchFamily="34" charset="0"/>
              <a:ea typeface="Calibri" panose="020F0502020204030204" pitchFamily="34" charset="0"/>
            </a:endParaRPr>
          </a:p>
          <a:p>
            <a:endParaRPr lang="en-US" sz="1100" dirty="0">
              <a:effectLst/>
              <a:latin typeface="Calibri" panose="020F0502020204030204" pitchFamily="34" charset="0"/>
              <a:ea typeface="Calibri" panose="020F0502020204030204" pitchFamily="34" charset="0"/>
            </a:endParaRPr>
          </a:p>
          <a:p>
            <a:r>
              <a:rPr lang="en-US" sz="1100" dirty="0">
                <a:effectLst/>
                <a:latin typeface="Calibri" panose="020F0502020204030204" pitchFamily="34" charset="0"/>
                <a:ea typeface="Calibri" panose="020F0502020204030204" pitchFamily="34" charset="0"/>
              </a:rPr>
              <a:t> </a:t>
            </a:r>
            <a:endParaRPr lang="en-US" dirty="0"/>
          </a:p>
          <a:p>
            <a:pPr>
              <a:spcBef>
                <a:spcPct val="0"/>
              </a:spcBef>
            </a:pPr>
            <a:endParaRPr lang="en-US" altLang="en-US" dirty="0"/>
          </a:p>
        </p:txBody>
      </p:sp>
    </p:spTree>
    <p:extLst>
      <p:ext uri="{BB962C8B-B14F-4D97-AF65-F5344CB8AC3E}">
        <p14:creationId xmlns:p14="http://schemas.microsoft.com/office/powerpoint/2010/main" val="234398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96"/>
          <p:cNvSpPr>
            <a:spLocks noGrp="1" noRot="1" noChangeAspect="1" noTextEdit="1"/>
          </p:cNvSpPr>
          <p:nvPr>
            <p:ph type="sldImg" idx="2"/>
          </p:nvPr>
        </p:nvSpPr>
        <p:spPr>
          <a:noFill/>
          <a:ln>
            <a:headEnd/>
            <a:tailEnd/>
          </a:ln>
        </p:spPr>
      </p:sp>
      <p:sp>
        <p:nvSpPr>
          <p:cNvPr id="36867" name="Shape 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61465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307"/>
          <p:cNvSpPr>
            <a:spLocks noGrp="1" noRot="1" noChangeAspect="1" noTextEdit="1"/>
          </p:cNvSpPr>
          <p:nvPr>
            <p:ph type="sldImg" idx="2"/>
          </p:nvPr>
        </p:nvSpPr>
        <p:spPr>
          <a:noFill/>
          <a:ln>
            <a:headEnd/>
            <a:tailEnd/>
          </a:ln>
        </p:spPr>
      </p:sp>
      <p:sp>
        <p:nvSpPr>
          <p:cNvPr id="39939" name="Shape 30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sz="1100" dirty="0">
                <a:effectLst/>
                <a:latin typeface="Calibri" panose="020F0502020204030204" pitchFamily="34" charset="0"/>
                <a:ea typeface="Calibri" panose="020F0502020204030204" pitchFamily="34" charset="0"/>
              </a:rPr>
              <a:t>Next steps will include integration with existing systems currently in Treatment &amp; Care facilities and laboratory systems. This would include the HIV Logbook data allowing de-duplication and cleaning of data from the HTS sites. The cleaned and merged data would provide the MOH with consolidated PLHIV data. </a:t>
            </a:r>
          </a:p>
          <a:p>
            <a:r>
              <a:rPr lang="en-US" sz="1100" dirty="0">
                <a:effectLst/>
                <a:latin typeface="Calibri" panose="020F0502020204030204" pitchFamily="34" charset="0"/>
                <a:ea typeface="Calibri" panose="020F0502020204030204" pitchFamily="34" charset="0"/>
              </a:rPr>
              <a:t>This will also allow monitoring of Quality Indicators which goes beyond what is currently monitored by the ePT and standard logbook. </a:t>
            </a:r>
          </a:p>
          <a:p>
            <a:pPr>
              <a:spcBef>
                <a:spcPct val="0"/>
              </a:spcBef>
            </a:pPr>
            <a:endParaRPr lang="en-US" altLang="en-US" dirty="0"/>
          </a:p>
        </p:txBody>
      </p:sp>
    </p:spTree>
    <p:extLst>
      <p:ext uri="{BB962C8B-B14F-4D97-AF65-F5344CB8AC3E}">
        <p14:creationId xmlns:p14="http://schemas.microsoft.com/office/powerpoint/2010/main" val="125131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09896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0845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373"/>
          <p:cNvSpPr>
            <a:spLocks noGrp="1" noRot="1" noChangeAspect="1" noTextEdit="1"/>
          </p:cNvSpPr>
          <p:nvPr>
            <p:ph type="sldImg" idx="2"/>
          </p:nvPr>
        </p:nvSpPr>
        <p:spPr>
          <a:noFill/>
          <a:ln>
            <a:headEnd/>
            <a:tailEnd/>
          </a:ln>
        </p:spPr>
      </p:sp>
      <p:sp>
        <p:nvSpPr>
          <p:cNvPr id="57347" name="Shape 37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88688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402934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21488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27616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38948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50610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8"/>
          <p:cNvSpPr>
            <a:spLocks noGrp="1" noRot="1" noChangeAspect="1" noTextEdit="1"/>
          </p:cNvSpPr>
          <p:nvPr>
            <p:ph type="sldImg" idx="2"/>
          </p:nvPr>
        </p:nvSpPr>
        <p:spPr>
          <a:noFill/>
          <a:ln>
            <a:headEnd/>
            <a:tailEnd/>
          </a:ln>
        </p:spPr>
      </p:sp>
      <p:sp>
        <p:nvSpPr>
          <p:cNvPr id="38915"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6520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164"/>
          <p:cNvSpPr>
            <a:spLocks noGrp="1" noRot="1" noChangeAspect="1" noTextEdit="1"/>
          </p:cNvSpPr>
          <p:nvPr>
            <p:ph type="sldImg" idx="2"/>
          </p:nvPr>
        </p:nvSpPr>
        <p:spPr>
          <a:noFill/>
          <a:ln>
            <a:headEnd/>
            <a:tailEnd/>
          </a:ln>
        </p:spPr>
      </p:sp>
      <p:sp>
        <p:nvSpPr>
          <p:cNvPr id="44035" name="Shape 16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65769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cxnSp>
        <p:nvCxnSpPr>
          <p:cNvPr id="3" name="Shape 10"/>
          <p:cNvCxnSpPr>
            <a:cxnSpLocks noChangeShapeType="1"/>
          </p:cNvCxnSpPr>
          <p:nvPr/>
        </p:nvCxnSpPr>
        <p:spPr bwMode="auto">
          <a:xfrm>
            <a:off x="-6350" y="3602038"/>
            <a:ext cx="9018588"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sp>
        <p:nvSpPr>
          <p:cNvPr id="4" name="Shape 11"/>
          <p:cNvSpPr>
            <a:spLocks noChangeArrowheads="1"/>
          </p:cNvSpPr>
          <p:nvPr/>
        </p:nvSpPr>
        <p:spPr bwMode="auto">
          <a:xfrm>
            <a:off x="1100138" y="3324225"/>
            <a:ext cx="558800" cy="555625"/>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89843" tIns="89843" rIns="89843" bIns="8984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9" name="Shape 9"/>
          <p:cNvSpPr txBox="1">
            <a:spLocks noGrp="1"/>
          </p:cNvSpPr>
          <p:nvPr>
            <p:ph type="ctrTitle"/>
          </p:nvPr>
        </p:nvSpPr>
        <p:spPr>
          <a:xfrm>
            <a:off x="981058" y="1963687"/>
            <a:ext cx="4453016" cy="1136532"/>
          </a:xfrm>
          <a:prstGeom prst="rect">
            <a:avLst/>
          </a:prstGeom>
        </p:spPr>
        <p:txBody>
          <a:bodyPr anchor="b"/>
          <a:lstStyle>
            <a:lvl1pPr lvl="0">
              <a:spcBef>
                <a:spcPts val="0"/>
              </a:spcBef>
              <a:buSzPct val="100000"/>
              <a:defRPr sz="3500">
                <a:latin typeface="Helvetica" pitchFamily="2" charset="0"/>
              </a:defRPr>
            </a:lvl1pPr>
            <a:lvl2pPr lvl="1">
              <a:spcBef>
                <a:spcPts val="0"/>
              </a:spcBef>
              <a:buSzPct val="100000"/>
              <a:defRPr sz="3500"/>
            </a:lvl2pPr>
            <a:lvl3pPr lvl="2">
              <a:spcBef>
                <a:spcPts val="0"/>
              </a:spcBef>
              <a:buSzPct val="100000"/>
              <a:defRPr sz="3500"/>
            </a:lvl3pPr>
            <a:lvl4pPr lvl="3">
              <a:spcBef>
                <a:spcPts val="0"/>
              </a:spcBef>
              <a:buSzPct val="100000"/>
              <a:defRPr sz="3500"/>
            </a:lvl4pPr>
            <a:lvl5pPr lvl="4">
              <a:spcBef>
                <a:spcPts val="0"/>
              </a:spcBef>
              <a:buSzPct val="100000"/>
              <a:defRPr sz="3500"/>
            </a:lvl5pPr>
            <a:lvl6pPr lvl="5">
              <a:spcBef>
                <a:spcPts val="0"/>
              </a:spcBef>
              <a:buSzPct val="100000"/>
              <a:defRPr sz="3500"/>
            </a:lvl6pPr>
            <a:lvl7pPr lvl="6">
              <a:spcBef>
                <a:spcPts val="0"/>
              </a:spcBef>
              <a:buSzPct val="100000"/>
              <a:defRPr sz="3500"/>
            </a:lvl7pPr>
            <a:lvl8pPr lvl="7">
              <a:spcBef>
                <a:spcPts val="0"/>
              </a:spcBef>
              <a:buSzPct val="100000"/>
              <a:defRPr sz="3500"/>
            </a:lvl8pPr>
            <a:lvl9pPr lvl="8">
              <a:spcBef>
                <a:spcPts val="0"/>
              </a:spcBef>
              <a:buSzPct val="100000"/>
              <a:defRPr sz="3500"/>
            </a:lvl9pPr>
          </a:lstStyle>
          <a:p>
            <a:r>
              <a:rPr lang="en-US"/>
              <a:t>Click to edit Master title style</a:t>
            </a:r>
            <a:endParaRPr dirty="0"/>
          </a:p>
        </p:txBody>
      </p:sp>
    </p:spTree>
    <p:extLst>
      <p:ext uri="{BB962C8B-B14F-4D97-AF65-F5344CB8AC3E}">
        <p14:creationId xmlns:p14="http://schemas.microsoft.com/office/powerpoint/2010/main" val="310189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8" y="3024188"/>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6313" y="3252788"/>
            <a:ext cx="71247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8154" y="3240236"/>
            <a:ext cx="7650163" cy="1001713"/>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828154" y="2160116"/>
            <a:ext cx="7650163" cy="1101725"/>
          </a:xfrm>
        </p:spPr>
        <p:txBody>
          <a:bodyPr anchor="b"/>
          <a:lstStyle>
            <a:lvl1pPr marL="0" indent="0">
              <a:buNone/>
              <a:defRPr sz="2000">
                <a:solidFill>
                  <a:srgbClr val="054D6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p:txBody>
          <a:bodyPr/>
          <a:lstStyle>
            <a:lvl1pPr>
              <a:defRPr/>
            </a:lvl1pPr>
          </a:lstStyle>
          <a:p>
            <a:pPr>
              <a:defRPr/>
            </a:pPr>
            <a:fld id="{2318CA83-82A9-4CB3-B8CF-BF64E7CF5C90}" type="datetimeFigureOut">
              <a:rPr lang="en-US"/>
              <a:pPr>
                <a:defRPr/>
              </a:pPr>
              <a:t>8/27/2024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5A813BEE-7774-4E28-B2E6-CAE72A8BC531}" type="slidenum">
              <a:rPr lang="en-US" altLang="en-US"/>
              <a:pPr/>
              <a:t>‹#›</a:t>
            </a:fld>
            <a:endParaRPr lang="en-US" altLang="en-US"/>
          </a:p>
        </p:txBody>
      </p:sp>
    </p:spTree>
    <p:extLst>
      <p:ext uri="{BB962C8B-B14F-4D97-AF65-F5344CB8AC3E}">
        <p14:creationId xmlns:p14="http://schemas.microsoft.com/office/powerpoint/2010/main" val="23385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 calcmode="lin" valueType="num">
                                      <p:cBhvr>
                                        <p:cTn id="12" dur="2000" fill="hold"/>
                                        <p:tgtEl>
                                          <p:spTgt spid="4"/>
                                        </p:tgtEl>
                                        <p:attrNameLst>
                                          <p:attrName>style.rotation</p:attrName>
                                        </p:attrNameLst>
                                      </p:cBhvr>
                                      <p:tavLst>
                                        <p:tav tm="0">
                                          <p:val>
                                            <p:fltVal val="360"/>
                                          </p:val>
                                        </p:tav>
                                        <p:tav tm="100000">
                                          <p:val>
                                            <p:fltVal val="0"/>
                                          </p:val>
                                        </p:tav>
                                      </p:tavLst>
                                    </p:anim>
                                    <p:animEffect transition="in" filter="fade">
                                      <p:cBhvr>
                                        <p:cTn id="13" dur="2000"/>
                                        <p:tgtEl>
                                          <p:spTgt spid="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63" y="5762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804863"/>
            <a:ext cx="7126288"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0850" y="1176338"/>
            <a:ext cx="3973513" cy="3325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6763" y="1176338"/>
            <a:ext cx="3975100" cy="3325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AEF00C8F-CE99-4C89-8F25-33BDCD5AA652}" type="datetimeFigureOut">
              <a:rPr lang="en-US"/>
              <a:pPr>
                <a:defRPr/>
              </a:pPr>
              <a:t>8/27/2024</a:t>
            </a:fld>
            <a:endParaRPr lang="en-US"/>
          </a:p>
        </p:txBody>
      </p:sp>
      <p:sp>
        <p:nvSpPr>
          <p:cNvPr id="8" name="Footer Placeholder 5"/>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p:txBody>
      </p:sp>
      <p:sp>
        <p:nvSpPr>
          <p:cNvPr id="9" name="Slide Number Placeholder 6"/>
          <p:cNvSpPr>
            <a:spLocks noGrp="1"/>
          </p:cNvSpPr>
          <p:nvPr>
            <p:ph type="sldNum" sz="quarter" idx="12"/>
          </p:nvPr>
        </p:nvSpPr>
        <p:spPr/>
        <p:txBody>
          <a:bodyPr/>
          <a:lstStyle>
            <a:lvl1pPr>
              <a:defRPr/>
            </a:lvl1pPr>
          </a:lstStyle>
          <a:p>
            <a:fld id="{706F45C3-4E12-4936-AFBC-236DDDF2C66D}" type="slidenum">
              <a:rPr lang="en-US" altLang="en-US"/>
              <a:pPr/>
              <a:t>‹#›</a:t>
            </a:fld>
            <a:endParaRPr lang="en-US" altLang="en-US"/>
          </a:p>
        </p:txBody>
      </p:sp>
    </p:spTree>
    <p:extLst>
      <p:ext uri="{BB962C8B-B14F-4D97-AF65-F5344CB8AC3E}">
        <p14:creationId xmlns:p14="http://schemas.microsoft.com/office/powerpoint/2010/main" val="204800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 calcmode="lin" valueType="num">
                                      <p:cBhvr>
                                        <p:cTn id="12" dur="2000" fill="hold"/>
                                        <p:tgtEl>
                                          <p:spTgt spid="5"/>
                                        </p:tgtEl>
                                        <p:attrNameLst>
                                          <p:attrName>style.rotation</p:attrName>
                                        </p:attrNameLst>
                                      </p:cBhvr>
                                      <p:tavLst>
                                        <p:tav tm="0">
                                          <p:val>
                                            <p:fltVal val="360"/>
                                          </p:val>
                                        </p:tav>
                                        <p:tav tm="100000">
                                          <p:val>
                                            <p:fltVal val="0"/>
                                          </p:val>
                                        </p:tav>
                                      </p:tavLst>
                                    </p:anim>
                                    <p:animEffect transition="in" filter="fade">
                                      <p:cBhvr>
                                        <p:cTn id="13" dur="2000"/>
                                        <p:tgtEl>
                                          <p:spTgt spid="5"/>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63" y="5762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804863"/>
            <a:ext cx="7126288"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0850" y="1128713"/>
            <a:ext cx="3976688" cy="469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0850" y="1598613"/>
            <a:ext cx="3976688" cy="29035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0" y="1128713"/>
            <a:ext cx="3979863" cy="469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598613"/>
            <a:ext cx="3979863" cy="29035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DB5D82C8-B14B-472B-8C41-B6ADC5C5FA16}" type="datetimeFigureOut">
              <a:rPr lang="en-US"/>
              <a:pPr>
                <a:defRPr/>
              </a:pPr>
              <a:t>8/27/2024</a:t>
            </a:fld>
            <a:endParaRPr lang="en-US"/>
          </a:p>
        </p:txBody>
      </p:sp>
      <p:sp>
        <p:nvSpPr>
          <p:cNvPr id="10" name="Footer Placeholder 7"/>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p:txBody>
      </p:sp>
      <p:sp>
        <p:nvSpPr>
          <p:cNvPr id="11" name="Slide Number Placeholder 8"/>
          <p:cNvSpPr>
            <a:spLocks noGrp="1"/>
          </p:cNvSpPr>
          <p:nvPr>
            <p:ph type="sldNum" sz="quarter" idx="12"/>
          </p:nvPr>
        </p:nvSpPr>
        <p:spPr/>
        <p:txBody>
          <a:bodyPr/>
          <a:lstStyle>
            <a:lvl1pPr>
              <a:defRPr/>
            </a:lvl1pPr>
          </a:lstStyle>
          <a:p>
            <a:fld id="{47DBDFB4-AC10-4B0D-86F3-44495DA8C5D7}" type="slidenum">
              <a:rPr lang="en-US" altLang="en-US"/>
              <a:pPr/>
              <a:t>‹#›</a:t>
            </a:fld>
            <a:endParaRPr lang="en-US" altLang="en-US"/>
          </a:p>
        </p:txBody>
      </p:sp>
    </p:spTree>
    <p:extLst>
      <p:ext uri="{BB962C8B-B14F-4D97-AF65-F5344CB8AC3E}">
        <p14:creationId xmlns:p14="http://schemas.microsoft.com/office/powerpoint/2010/main" val="33581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 calcmode="lin" valueType="num">
                                      <p:cBhvr>
                                        <p:cTn id="12" dur="2000" fill="hold"/>
                                        <p:tgtEl>
                                          <p:spTgt spid="7"/>
                                        </p:tgtEl>
                                        <p:attrNameLst>
                                          <p:attrName>style.rotation</p:attrName>
                                        </p:attrNameLst>
                                      </p:cBhvr>
                                      <p:tavLst>
                                        <p:tav tm="0">
                                          <p:val>
                                            <p:fltVal val="360"/>
                                          </p:val>
                                        </p:tav>
                                        <p:tav tm="100000">
                                          <p:val>
                                            <p:fltVal val="0"/>
                                          </p:val>
                                        </p:tav>
                                      </p:tavLst>
                                    </p:anim>
                                    <p:animEffect transition="in" filter="fade">
                                      <p:cBhvr>
                                        <p:cTn id="13" dur="2000"/>
                                        <p:tgtEl>
                                          <p:spTgt spid="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63" y="5762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804863"/>
            <a:ext cx="7126288"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D65B8A2E-771B-4521-AECA-010B125C72BF}" type="datetimeFigureOut">
              <a:rPr lang="en-US"/>
              <a:pPr>
                <a:defRPr/>
              </a:pPr>
              <a:t>8/27/2024</a:t>
            </a:fld>
            <a:endParaRPr lang="en-US"/>
          </a:p>
        </p:txBody>
      </p:sp>
      <p:sp>
        <p:nvSpPr>
          <p:cNvPr id="6" name="Footer Placeholder 3"/>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sz="1100"/>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a:p>
            <a:pPr>
              <a:defRPr/>
            </a:pPr>
            <a:endParaRPr lang="en-US" sz="1100" b="0">
              <a:solidFill>
                <a:schemeClr val="tx1">
                  <a:tint val="75000"/>
                </a:schemeClr>
              </a:solidFill>
              <a:latin typeface="+mn-lt"/>
              <a:cs typeface="+mn-cs"/>
            </a:endParaRPr>
          </a:p>
        </p:txBody>
      </p:sp>
      <p:sp>
        <p:nvSpPr>
          <p:cNvPr id="7" name="Slide Number Placeholder 4"/>
          <p:cNvSpPr>
            <a:spLocks noGrp="1"/>
          </p:cNvSpPr>
          <p:nvPr>
            <p:ph type="sldNum" sz="quarter" idx="12"/>
          </p:nvPr>
        </p:nvSpPr>
        <p:spPr/>
        <p:txBody>
          <a:bodyPr/>
          <a:lstStyle>
            <a:lvl1pPr>
              <a:defRPr/>
            </a:lvl1pPr>
          </a:lstStyle>
          <a:p>
            <a:fld id="{E492FA73-508F-4ADC-8015-165B82827512}" type="slidenum">
              <a:rPr lang="en-US" altLang="en-US"/>
              <a:pPr/>
              <a:t>‹#›</a:t>
            </a:fld>
            <a:endParaRPr lang="en-US" altLang="en-US"/>
          </a:p>
        </p:txBody>
      </p:sp>
    </p:spTree>
    <p:extLst>
      <p:ext uri="{BB962C8B-B14F-4D97-AF65-F5344CB8AC3E}">
        <p14:creationId xmlns:p14="http://schemas.microsoft.com/office/powerpoint/2010/main" val="9906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000" fill="hold"/>
                                        <p:tgtEl>
                                          <p:spTgt spid="3"/>
                                        </p:tgtEl>
                                        <p:attrNameLst>
                                          <p:attrName>ppt_w</p:attrName>
                                        </p:attrNameLst>
                                      </p:cBhvr>
                                      <p:tavLst>
                                        <p:tav tm="0">
                                          <p:val>
                                            <p:fltVal val="0"/>
                                          </p:val>
                                        </p:tav>
                                        <p:tav tm="100000">
                                          <p:val>
                                            <p:strVal val="#ppt_w"/>
                                          </p:val>
                                        </p:tav>
                                      </p:tavLst>
                                    </p:anim>
                                    <p:anim calcmode="lin" valueType="num">
                                      <p:cBhvr>
                                        <p:cTn id="11" dur="2000" fill="hold"/>
                                        <p:tgtEl>
                                          <p:spTgt spid="3"/>
                                        </p:tgtEl>
                                        <p:attrNameLst>
                                          <p:attrName>ppt_h</p:attrName>
                                        </p:attrNameLst>
                                      </p:cBhvr>
                                      <p:tavLst>
                                        <p:tav tm="0">
                                          <p:val>
                                            <p:fltVal val="0"/>
                                          </p:val>
                                        </p:tav>
                                        <p:tav tm="100000">
                                          <p:val>
                                            <p:strVal val="#ppt_h"/>
                                          </p:val>
                                        </p:tav>
                                      </p:tavLst>
                                    </p:anim>
                                    <p:anim calcmode="lin" valueType="num">
                                      <p:cBhvr>
                                        <p:cTn id="12" dur="2000" fill="hold"/>
                                        <p:tgtEl>
                                          <p:spTgt spid="3"/>
                                        </p:tgtEl>
                                        <p:attrNameLst>
                                          <p:attrName>style.rotation</p:attrName>
                                        </p:attrNameLst>
                                      </p:cBhvr>
                                      <p:tavLst>
                                        <p:tav tm="0">
                                          <p:val>
                                            <p:fltVal val="360"/>
                                          </p:val>
                                        </p:tav>
                                        <p:tav tm="100000">
                                          <p:val>
                                            <p:fltVal val="0"/>
                                          </p:val>
                                        </p:tav>
                                      </p:tavLst>
                                    </p:anim>
                                    <p:animEffect transition="in" filter="fade">
                                      <p:cBhvr>
                                        <p:cTn id="13" dur="2000"/>
                                        <p:tgtEl>
                                          <p:spTgt spid="3"/>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F41222-1BEF-442C-AF7A-0A77BDD1C1FA}" type="datetimeFigureOut">
              <a:rPr lang="en-US"/>
              <a:pPr>
                <a:defRPr/>
              </a:pPr>
              <a:t>8/27/2024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5C23564-59C5-4CA5-B4C2-C581C0558F02}" type="slidenum">
              <a:rPr lang="en-US" altLang="en-US"/>
              <a:pPr/>
              <a:t>‹#›</a:t>
            </a:fld>
            <a:endParaRPr lang="en-US" altLang="en-US"/>
          </a:p>
        </p:txBody>
      </p:sp>
    </p:spTree>
    <p:extLst>
      <p:ext uri="{BB962C8B-B14F-4D97-AF65-F5344CB8AC3E}">
        <p14:creationId xmlns:p14="http://schemas.microsoft.com/office/powerpoint/2010/main" val="266496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850" y="200025"/>
            <a:ext cx="2960688" cy="8540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19488" y="200025"/>
            <a:ext cx="5032375" cy="43021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0850" y="1054100"/>
            <a:ext cx="2960688" cy="3448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F172E03-5F54-4648-A2F9-F313D3CB4C3C}" type="datetimeFigureOut">
              <a:rPr lang="en-US"/>
              <a:pPr>
                <a:defRPr/>
              </a:pPr>
              <a:t>8/27/2024</a:t>
            </a:fld>
            <a:endParaRPr lang="en-US"/>
          </a:p>
        </p:txBody>
      </p:sp>
      <p:sp>
        <p:nvSpPr>
          <p:cNvPr id="6" name="Footer Placeholder 5"/>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sz="1100"/>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a:p>
            <a:pPr>
              <a:defRPr/>
            </a:pPr>
            <a:endParaRPr lang="en-US" sz="1100" b="0">
              <a:solidFill>
                <a:schemeClr val="tx1">
                  <a:tint val="75000"/>
                </a:schemeClr>
              </a:solidFill>
              <a:latin typeface="+mn-lt"/>
              <a:cs typeface="+mn-cs"/>
            </a:endParaRPr>
          </a:p>
        </p:txBody>
      </p:sp>
      <p:sp>
        <p:nvSpPr>
          <p:cNvPr id="7" name="Slide Number Placeholder 6"/>
          <p:cNvSpPr>
            <a:spLocks noGrp="1"/>
          </p:cNvSpPr>
          <p:nvPr>
            <p:ph type="sldNum" sz="quarter" idx="12"/>
          </p:nvPr>
        </p:nvSpPr>
        <p:spPr/>
        <p:txBody>
          <a:bodyPr/>
          <a:lstStyle>
            <a:lvl1pPr>
              <a:defRPr/>
            </a:lvl1pPr>
          </a:lstStyle>
          <a:p>
            <a:fld id="{DA994754-4456-4183-9765-607E67BEB07B}" type="slidenum">
              <a:rPr lang="en-US" altLang="en-US"/>
              <a:pPr/>
              <a:t>‹#›</a:t>
            </a:fld>
            <a:endParaRPr lang="en-US" altLang="en-US"/>
          </a:p>
        </p:txBody>
      </p:sp>
    </p:spTree>
    <p:extLst>
      <p:ext uri="{BB962C8B-B14F-4D97-AF65-F5344CB8AC3E}">
        <p14:creationId xmlns:p14="http://schemas.microsoft.com/office/powerpoint/2010/main" val="404453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713" y="3529013"/>
            <a:ext cx="5400675" cy="415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63713" y="450850"/>
            <a:ext cx="5400675" cy="30241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63713" y="3944938"/>
            <a:ext cx="5400675" cy="5921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D9445A9-FCA5-467D-84CD-DDD45DB94544}" type="datetimeFigureOut">
              <a:rPr lang="en-US"/>
              <a:pPr>
                <a:defRPr/>
              </a:pPr>
              <a:t>8/27/2024</a:t>
            </a:fld>
            <a:endParaRPr lang="en-US"/>
          </a:p>
        </p:txBody>
      </p:sp>
      <p:sp>
        <p:nvSpPr>
          <p:cNvPr id="6" name="Footer Placeholder 5"/>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sz="1100"/>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a:p>
            <a:pPr>
              <a:defRPr/>
            </a:pPr>
            <a:endParaRPr lang="en-US" sz="1100" b="0">
              <a:solidFill>
                <a:schemeClr val="tx1">
                  <a:tint val="75000"/>
                </a:schemeClr>
              </a:solidFill>
              <a:latin typeface="+mn-lt"/>
              <a:cs typeface="+mn-cs"/>
            </a:endParaRPr>
          </a:p>
        </p:txBody>
      </p:sp>
      <p:sp>
        <p:nvSpPr>
          <p:cNvPr id="7" name="Slide Number Placeholder 6"/>
          <p:cNvSpPr>
            <a:spLocks noGrp="1"/>
          </p:cNvSpPr>
          <p:nvPr>
            <p:ph type="sldNum" sz="quarter" idx="12"/>
          </p:nvPr>
        </p:nvSpPr>
        <p:spPr/>
        <p:txBody>
          <a:bodyPr/>
          <a:lstStyle>
            <a:lvl1pPr>
              <a:defRPr/>
            </a:lvl1pPr>
          </a:lstStyle>
          <a:p>
            <a:fld id="{8715DA99-FAB9-4FBA-A266-6A3CB52D19C9}" type="slidenum">
              <a:rPr lang="en-US" altLang="en-US"/>
              <a:pPr/>
              <a:t>‹#›</a:t>
            </a:fld>
            <a:endParaRPr lang="en-US" altLang="en-US"/>
          </a:p>
        </p:txBody>
      </p:sp>
    </p:spTree>
    <p:extLst>
      <p:ext uri="{BB962C8B-B14F-4D97-AF65-F5344CB8AC3E}">
        <p14:creationId xmlns:p14="http://schemas.microsoft.com/office/powerpoint/2010/main" val="409855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63" y="5762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804863"/>
            <a:ext cx="7126288"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7CAB9362-D142-49C1-B405-7B2EF20D8C3E}" type="datetimeFigureOut">
              <a:rPr lang="en-US"/>
              <a:pPr>
                <a:defRPr/>
              </a:pPr>
              <a:t>8/27/2024</a:t>
            </a:fld>
            <a:endParaRPr lang="en-US"/>
          </a:p>
        </p:txBody>
      </p:sp>
      <p:sp>
        <p:nvSpPr>
          <p:cNvPr id="7" name="Footer Placeholder 4"/>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sz="1100"/>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a:p>
            <a:pPr>
              <a:defRPr/>
            </a:pPr>
            <a:endParaRPr lang="en-US" sz="1100" b="0">
              <a:solidFill>
                <a:schemeClr val="tx1">
                  <a:tint val="75000"/>
                </a:schemeClr>
              </a:solidFill>
              <a:latin typeface="+mn-lt"/>
              <a:cs typeface="+mn-cs"/>
            </a:endParaRPr>
          </a:p>
        </p:txBody>
      </p:sp>
      <p:sp>
        <p:nvSpPr>
          <p:cNvPr id="8" name="Slide Number Placeholder 5"/>
          <p:cNvSpPr>
            <a:spLocks noGrp="1"/>
          </p:cNvSpPr>
          <p:nvPr>
            <p:ph type="sldNum" sz="quarter" idx="12"/>
          </p:nvPr>
        </p:nvSpPr>
        <p:spPr/>
        <p:txBody>
          <a:bodyPr/>
          <a:lstStyle>
            <a:lvl1pPr>
              <a:defRPr/>
            </a:lvl1pPr>
          </a:lstStyle>
          <a:p>
            <a:fld id="{DC786AD9-4FAB-4446-A980-6D9946BE516D}" type="slidenum">
              <a:rPr lang="en-US" altLang="en-US"/>
              <a:pPr/>
              <a:t>‹#›</a:t>
            </a:fld>
            <a:endParaRPr lang="en-US" altLang="en-US"/>
          </a:p>
        </p:txBody>
      </p:sp>
    </p:spTree>
    <p:extLst>
      <p:ext uri="{BB962C8B-B14F-4D97-AF65-F5344CB8AC3E}">
        <p14:creationId xmlns:p14="http://schemas.microsoft.com/office/powerpoint/2010/main" val="28750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 calcmode="lin" valueType="num">
                                      <p:cBhvr>
                                        <p:cTn id="12" dur="2000" fill="hold"/>
                                        <p:tgtEl>
                                          <p:spTgt spid="4"/>
                                        </p:tgtEl>
                                        <p:attrNameLst>
                                          <p:attrName>style.rotation</p:attrName>
                                        </p:attrNameLst>
                                      </p:cBhvr>
                                      <p:tavLst>
                                        <p:tav tm="0">
                                          <p:val>
                                            <p:fltVal val="360"/>
                                          </p:val>
                                        </p:tav>
                                        <p:tav tm="100000">
                                          <p:val>
                                            <p:fltVal val="0"/>
                                          </p:val>
                                        </p:tav>
                                      </p:tavLst>
                                    </p:anim>
                                    <p:animEffect transition="in" filter="fade">
                                      <p:cBhvr>
                                        <p:cTn id="13" dur="2000"/>
                                        <p:tgtEl>
                                          <p:spTgt spid="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1150" y="215900"/>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720725"/>
            <a:ext cx="2857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27800" y="431924"/>
            <a:ext cx="2024063" cy="407022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0850" y="201613"/>
            <a:ext cx="5924550" cy="430053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7A5A9BDD-C51D-47C4-9938-9F2C6CE838F5}" type="datetimeFigureOut">
              <a:rPr lang="en-US"/>
              <a:pPr>
                <a:defRPr/>
              </a:pPr>
              <a:t>8/27/2024</a:t>
            </a:fld>
            <a:endParaRPr lang="en-US"/>
          </a:p>
        </p:txBody>
      </p:sp>
      <p:sp>
        <p:nvSpPr>
          <p:cNvPr id="7" name="Footer Placeholder 4"/>
          <p:cNvSpPr>
            <a:spLocks noGrp="1"/>
          </p:cNvSpPr>
          <p:nvPr>
            <p:ph type="ftr" sz="quarter" idx="11"/>
          </p:nvPr>
        </p:nvSpPr>
        <p:spPr/>
        <p:txBody>
          <a:bodyPr/>
          <a:lstStyle>
            <a:lvl1pPr>
              <a:defRPr sz="1050" b="1" dirty="0" smtClean="0">
                <a:solidFill>
                  <a:srgbClr val="006FB9"/>
                </a:solidFill>
                <a:latin typeface="Helvetica Narrow" pitchFamily="50" charset="0"/>
                <a:cs typeface="Arial" pitchFamily="34" charset="0"/>
                <a:sym typeface="Arial" pitchFamily="34" charset="0"/>
              </a:defRPr>
            </a:lvl1pPr>
          </a:lstStyle>
          <a:p>
            <a:pPr>
              <a:defRPr/>
            </a:pPr>
            <a:r>
              <a:rPr lang="en-TT" sz="1100"/>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a:p>
            <a:pPr>
              <a:defRPr/>
            </a:pPr>
            <a:endParaRPr lang="en-US" sz="1100" b="0">
              <a:solidFill>
                <a:schemeClr val="tx1">
                  <a:tint val="75000"/>
                </a:schemeClr>
              </a:solidFill>
              <a:latin typeface="+mn-lt"/>
              <a:cs typeface="+mn-cs"/>
            </a:endParaRPr>
          </a:p>
        </p:txBody>
      </p:sp>
      <p:sp>
        <p:nvSpPr>
          <p:cNvPr id="8" name="Slide Number Placeholder 5"/>
          <p:cNvSpPr>
            <a:spLocks noGrp="1"/>
          </p:cNvSpPr>
          <p:nvPr>
            <p:ph type="sldNum" sz="quarter" idx="12"/>
          </p:nvPr>
        </p:nvSpPr>
        <p:spPr/>
        <p:txBody>
          <a:bodyPr/>
          <a:lstStyle>
            <a:lvl1pPr>
              <a:defRPr/>
            </a:lvl1pPr>
          </a:lstStyle>
          <a:p>
            <a:fld id="{846AB40A-85DB-48A8-9AD7-5DAC8CEA29F8}" type="slidenum">
              <a:rPr lang="en-US" altLang="en-US"/>
              <a:pPr/>
              <a:t>‹#›</a:t>
            </a:fld>
            <a:endParaRPr lang="en-US" altLang="en-US"/>
          </a:p>
        </p:txBody>
      </p:sp>
    </p:spTree>
    <p:extLst>
      <p:ext uri="{BB962C8B-B14F-4D97-AF65-F5344CB8AC3E}">
        <p14:creationId xmlns:p14="http://schemas.microsoft.com/office/powerpoint/2010/main" val="21339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 calcmode="lin" valueType="num">
                                      <p:cBhvr>
                                        <p:cTn id="12" dur="2000" fill="hold"/>
                                        <p:tgtEl>
                                          <p:spTgt spid="4"/>
                                        </p:tgtEl>
                                        <p:attrNameLst>
                                          <p:attrName>style.rotation</p:attrName>
                                        </p:attrNameLst>
                                      </p:cBhvr>
                                      <p:tavLst>
                                        <p:tav tm="0">
                                          <p:val>
                                            <p:fltVal val="360"/>
                                          </p:val>
                                        </p:tav>
                                        <p:tav tm="100000">
                                          <p:val>
                                            <p:fltVal val="0"/>
                                          </p:val>
                                        </p:tav>
                                      </p:tavLst>
                                    </p:anim>
                                    <p:animEffect transition="in" filter="fade">
                                      <p:cBhvr>
                                        <p:cTn id="13" dur="2000"/>
                                        <p:tgtEl>
                                          <p:spTgt spid="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No Numbering">
    <p:spTree>
      <p:nvGrpSpPr>
        <p:cNvPr id="1" name="Shape 18"/>
        <p:cNvGrpSpPr/>
        <p:nvPr/>
      </p:nvGrpSpPr>
      <p:grpSpPr>
        <a:xfrm>
          <a:off x="0" y="0"/>
          <a:ext cx="0" cy="0"/>
          <a:chOff x="0" y="0"/>
          <a:chExt cx="0" cy="0"/>
        </a:xfrm>
      </p:grpSpPr>
      <p:sp>
        <p:nvSpPr>
          <p:cNvPr id="2" name="Shape 22"/>
          <p:cNvSpPr txBox="1">
            <a:spLocks noChangeArrowheads="1"/>
          </p:cNvSpPr>
          <p:nvPr/>
        </p:nvSpPr>
        <p:spPr bwMode="auto">
          <a:xfrm>
            <a:off x="3536950" y="3344863"/>
            <a:ext cx="1927225" cy="639762"/>
          </a:xfrm>
          <a:prstGeom prst="rect">
            <a:avLst/>
          </a:prstGeom>
          <a:noFill/>
          <a:ln w="9525">
            <a:noFill/>
            <a:miter lim="800000"/>
            <a:headEnd/>
            <a:tailEnd/>
          </a:ln>
        </p:spPr>
        <p:txBody>
          <a:bodyPr lIns="89823" tIns="89823" rIns="89823" bIns="89823"/>
          <a:lstStyle/>
          <a:p>
            <a:pPr algn="ctr" defTabSz="802295" fontAlgn="auto">
              <a:spcBef>
                <a:spcPts val="0"/>
              </a:spcBef>
              <a:spcAft>
                <a:spcPts val="0"/>
              </a:spcAft>
              <a:defRPr/>
            </a:pPr>
            <a:endParaRPr lang="en-US" sz="3500" b="1" dirty="0">
              <a:latin typeface="Lora" charset="0"/>
              <a:cs typeface="+mn-cs"/>
              <a:sym typeface="Lora" charset="0"/>
            </a:endParaRPr>
          </a:p>
        </p:txBody>
      </p:sp>
      <p:pic>
        <p:nvPicPr>
          <p:cNvPr id="3" name="Picture 2" descr="17-CCU-003 MOH Powerpoint element 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6331583">
            <a:off x="2258219" y="2274094"/>
            <a:ext cx="5365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849563" y="2281238"/>
            <a:ext cx="3302000" cy="477837"/>
          </a:xfrm>
          <a:prstGeom prst="rect">
            <a:avLst/>
          </a:prstGeom>
        </p:spPr>
        <p:txBody>
          <a:bodyPr wrap="none">
            <a:spAutoFit/>
          </a:bodyPr>
          <a:lstStyle/>
          <a:p>
            <a:pPr defTabSz="802295" fontAlgn="auto">
              <a:spcBef>
                <a:spcPts val="0"/>
              </a:spcBef>
              <a:spcAft>
                <a:spcPts val="0"/>
              </a:spcAft>
              <a:defRPr/>
            </a:pPr>
            <a:r>
              <a:rPr lang="en-TT" sz="2500" i="1" dirty="0">
                <a:solidFill>
                  <a:srgbClr val="054D63"/>
                </a:solidFill>
                <a:latin typeface="+mn-lt"/>
                <a:cs typeface="+mn-cs"/>
              </a:rPr>
              <a:t>Quote, No Numbering</a:t>
            </a:r>
          </a:p>
        </p:txBody>
      </p:sp>
    </p:spTree>
    <p:extLst>
      <p:ext uri="{BB962C8B-B14F-4D97-AF65-F5344CB8AC3E}">
        <p14:creationId xmlns:p14="http://schemas.microsoft.com/office/powerpoint/2010/main" val="15706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8" presetClass="emph" presetSubtype="0" repeatCount="2000" fill="hold" nodeType="withEffect">
                                  <p:stCondLst>
                                    <p:cond delay="0"/>
                                  </p:stCondLst>
                                  <p:childTnLst>
                                    <p:animRot by="21600000">
                                      <p:cBhvr>
                                        <p:cTn id="9" dur="2000" fill="hold"/>
                                        <p:tgtEl>
                                          <p:spTgt spid="3"/>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65344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Shape 56"/>
        <p:cNvGrpSpPr/>
        <p:nvPr/>
      </p:nvGrpSpPr>
      <p:grpSpPr>
        <a:xfrm>
          <a:off x="0" y="0"/>
          <a:ext cx="0" cy="0"/>
          <a:chOff x="0" y="0"/>
          <a:chExt cx="0" cy="0"/>
        </a:xfrm>
      </p:grpSpPr>
      <p:sp>
        <p:nvSpPr>
          <p:cNvPr id="2" name="TextBox 1"/>
          <p:cNvSpPr txBox="1">
            <a:spLocks noChangeArrowheads="1"/>
          </p:cNvSpPr>
          <p:nvPr userDrawn="1"/>
        </p:nvSpPr>
        <p:spPr bwMode="auto">
          <a:xfrm>
            <a:off x="2239963" y="4429125"/>
            <a:ext cx="4537075" cy="890588"/>
          </a:xfrm>
          <a:prstGeom prst="rect">
            <a:avLst/>
          </a:prstGeom>
          <a:noFill/>
          <a:ln w="9525">
            <a:noFill/>
            <a:miter lim="800000"/>
            <a:headEnd/>
            <a:tailEnd/>
          </a:ln>
        </p:spPr>
        <p:txBody>
          <a:bodyPr lIns="89858" tIns="44929" rIns="89858" bIns="44929">
            <a:spAutoFit/>
          </a:bodyPr>
          <a:lstStyle/>
          <a:p>
            <a:pPr algn="ctr" defTabSz="802295" fontAlgn="auto">
              <a:spcBef>
                <a:spcPts val="0"/>
              </a:spcBef>
              <a:spcAft>
                <a:spcPts val="0"/>
              </a:spcAft>
              <a:defRPr/>
            </a:pPr>
            <a:r>
              <a:rPr lang="en-TT" sz="1300" b="1" dirty="0">
                <a:solidFill>
                  <a:srgbClr val="054D63"/>
                </a:solidFill>
                <a:latin typeface="+mj-lt"/>
                <a:cs typeface="+mn-cs"/>
              </a:rPr>
              <a:t>#63 Park Street,</a:t>
            </a:r>
            <a:br>
              <a:rPr lang="en-TT" sz="1300" b="1" dirty="0">
                <a:solidFill>
                  <a:srgbClr val="054D63"/>
                </a:solidFill>
                <a:latin typeface="+mj-lt"/>
                <a:cs typeface="+mn-cs"/>
              </a:rPr>
            </a:br>
            <a:r>
              <a:rPr lang="en-TT" sz="1300" b="1" dirty="0">
                <a:solidFill>
                  <a:srgbClr val="054D63"/>
                </a:solidFill>
                <a:latin typeface="+mj-lt"/>
                <a:cs typeface="+mn-cs"/>
              </a:rPr>
              <a:t>Port-of-Spain, Trinidad and Tobago</a:t>
            </a:r>
            <a:br>
              <a:rPr lang="en-TT" sz="1300" b="1" dirty="0">
                <a:solidFill>
                  <a:srgbClr val="054D63"/>
                </a:solidFill>
                <a:latin typeface="+mj-lt"/>
                <a:cs typeface="+mn-cs"/>
              </a:rPr>
            </a:br>
            <a:r>
              <a:rPr lang="en-TT" sz="1300" b="1" dirty="0">
                <a:solidFill>
                  <a:srgbClr val="054D63"/>
                </a:solidFill>
                <a:latin typeface="+mj-lt"/>
                <a:cs typeface="+mn-cs"/>
              </a:rPr>
              <a:t>www.health.gov.tt</a:t>
            </a:r>
            <a:br>
              <a:rPr lang="en-TT" sz="1300" b="1" dirty="0">
                <a:solidFill>
                  <a:srgbClr val="054D63"/>
                </a:solidFill>
                <a:latin typeface="+mj-lt"/>
                <a:cs typeface="+mn-cs"/>
              </a:rPr>
            </a:br>
            <a:r>
              <a:rPr lang="en-TT" sz="1300" b="1" dirty="0">
                <a:solidFill>
                  <a:srgbClr val="054D63"/>
                </a:solidFill>
                <a:latin typeface="+mj-lt"/>
                <a:cs typeface="+mn-cs"/>
              </a:rPr>
              <a:t>1-868-627-0010</a:t>
            </a:r>
          </a:p>
        </p:txBody>
      </p:sp>
      <p:sp>
        <p:nvSpPr>
          <p:cNvPr id="3" name="Rectangle 2"/>
          <p:cNvSpPr/>
          <p:nvPr userDrawn="1"/>
        </p:nvSpPr>
        <p:spPr>
          <a:xfrm>
            <a:off x="0" y="3930650"/>
            <a:ext cx="9001125" cy="1109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anchor="ctr"/>
          <a:lstStyle/>
          <a:p>
            <a:pPr algn="ctr" defTabSz="802295" fontAlgn="auto">
              <a:spcBef>
                <a:spcPts val="0"/>
              </a:spcBef>
              <a:spcAft>
                <a:spcPts val="0"/>
              </a:spcAft>
              <a:defRPr/>
            </a:pPr>
            <a:endParaRPr lang="en-TT" kern="0">
              <a:sym typeface="Arial"/>
            </a:endParaRPr>
          </a:p>
        </p:txBody>
      </p:sp>
      <p:pic>
        <p:nvPicPr>
          <p:cNvPr id="4" name="Picture 5" descr="MoH Social Media Bar 2017-02.png"/>
          <p:cNvPicPr>
            <a:picLocks noChangeAspect="1"/>
          </p:cNvPicPr>
          <p:nvPr userDrawn="1"/>
        </p:nvPicPr>
        <p:blipFill>
          <a:blip r:embed="rId2" cstate="print">
            <a:duotone>
              <a:prstClr val="black"/>
              <a:srgbClr val="20C4F4">
                <a:tint val="45000"/>
                <a:satMod val="400000"/>
              </a:srgbClr>
            </a:duotone>
          </a:blip>
          <a:srcRect/>
          <a:stretch>
            <a:fillRect/>
          </a:stretch>
        </p:blipFill>
        <p:spPr bwMode="auto">
          <a:xfrm>
            <a:off x="1744663" y="3860800"/>
            <a:ext cx="5511800" cy="549275"/>
          </a:xfrm>
          <a:prstGeom prst="rect">
            <a:avLst/>
          </a:prstGeom>
          <a:noFill/>
          <a:ln w="9525">
            <a:noFill/>
            <a:miter lim="800000"/>
            <a:headEnd/>
            <a:tailEnd/>
          </a:ln>
        </p:spPr>
      </p:pic>
      <p:cxnSp>
        <p:nvCxnSpPr>
          <p:cNvPr id="5" name="Shape 124"/>
          <p:cNvCxnSpPr>
            <a:cxnSpLocks noChangeShapeType="1"/>
          </p:cNvCxnSpPr>
          <p:nvPr userDrawn="1"/>
        </p:nvCxnSpPr>
        <p:spPr bwMode="auto">
          <a:xfrm>
            <a:off x="0" y="4425950"/>
            <a:ext cx="9001125" cy="0"/>
          </a:xfrm>
          <a:prstGeom prst="straightConnector1">
            <a:avLst/>
          </a:prstGeom>
          <a:noFill/>
          <a:ln w="19050">
            <a:solidFill>
              <a:srgbClr val="00B0F0"/>
            </a:solidFill>
            <a:round/>
            <a:headEnd type="none" w="lg" len="lg"/>
            <a:tailEnd type="none" w="lg" len="lg"/>
          </a:ln>
          <a:extLst>
            <a:ext uri="{909E8E84-426E-40DD-AFC4-6F175D3DCCD1}">
              <a14:hiddenFill xmlns:a14="http://schemas.microsoft.com/office/drawing/2010/main">
                <a:noFill/>
              </a14:hiddenFill>
            </a:ext>
          </a:extLst>
        </p:spPr>
      </p:cxnSp>
      <p:pic>
        <p:nvPicPr>
          <p:cNvPr id="6" name="Picture 5" descr="17-CCU-003 MOH Powerpoint element 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6331583">
            <a:off x="3316288" y="273050"/>
            <a:ext cx="23685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7-CCU-003 MOH Powerpoint COA.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8238" y="811213"/>
            <a:ext cx="164465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5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64" presetClass="path" presetSubtype="0" accel="50000" decel="50000" fill="hold" grpId="0" nodeType="withEffect">
                                  <p:stCondLst>
                                    <p:cond delay="0"/>
                                  </p:stCondLst>
                                  <p:childTnLst>
                                    <p:animMotion origin="layout" path="M 0 -1.79123E-7 L 0 -0.32767 " pathEditMode="relative" rAng="0" ptsTypes="AA">
                                      <p:cBhvr>
                                        <p:cTn id="13" dur="2000" fill="hold"/>
                                        <p:tgtEl>
                                          <p:spTgt spid="2"/>
                                        </p:tgtEl>
                                        <p:attrNameLst>
                                          <p:attrName>ppt_x</p:attrName>
                                          <p:attrName>ppt_y</p:attrName>
                                        </p:attrNameLst>
                                      </p:cBhvr>
                                      <p:rCtr x="0" y="-16400"/>
                                    </p:animMotion>
                                  </p:childTnLst>
                                </p:cTn>
                              </p:par>
                              <p:par>
                                <p:cTn id="14" presetID="8" presetClass="emph" presetSubtype="0" repeatCount="2000" fill="hold" nodeType="withEffect">
                                  <p:stCondLst>
                                    <p:cond delay="0"/>
                                  </p:stCondLst>
                                  <p:childTnLst>
                                    <p:animRot by="21600000">
                                      <p:cBhvr>
                                        <p:cTn id="15"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cxnSp>
        <p:nvCxnSpPr>
          <p:cNvPr id="4" name="Shape 14"/>
          <p:cNvCxnSpPr>
            <a:cxnSpLocks noChangeShapeType="1"/>
          </p:cNvCxnSpPr>
          <p:nvPr/>
        </p:nvCxnSpPr>
        <p:spPr bwMode="auto">
          <a:xfrm>
            <a:off x="-6350" y="2520950"/>
            <a:ext cx="1954213"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sp>
        <p:nvSpPr>
          <p:cNvPr id="5" name="Shape 15"/>
          <p:cNvSpPr>
            <a:spLocks noChangeArrowheads="1"/>
          </p:cNvSpPr>
          <p:nvPr/>
        </p:nvSpPr>
        <p:spPr bwMode="auto">
          <a:xfrm>
            <a:off x="1100138" y="2243138"/>
            <a:ext cx="558800" cy="555625"/>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89843" tIns="89843" rIns="89843" bIns="8984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cxnSp>
        <p:nvCxnSpPr>
          <p:cNvPr id="6" name="Shape 17"/>
          <p:cNvCxnSpPr>
            <a:cxnSpLocks noChangeShapeType="1"/>
          </p:cNvCxnSpPr>
          <p:nvPr/>
        </p:nvCxnSpPr>
        <p:spPr bwMode="auto">
          <a:xfrm>
            <a:off x="5807075" y="2520950"/>
            <a:ext cx="3200400"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sp>
        <p:nvSpPr>
          <p:cNvPr id="13" name="Shape 13"/>
          <p:cNvSpPr txBox="1">
            <a:spLocks noGrp="1"/>
          </p:cNvSpPr>
          <p:nvPr>
            <p:ph type="subTitle" idx="1"/>
          </p:nvPr>
        </p:nvSpPr>
        <p:spPr>
          <a:xfrm>
            <a:off x="1990702" y="2759431"/>
            <a:ext cx="5504034" cy="769055"/>
          </a:xfrm>
          <a:prstGeom prst="rect">
            <a:avLst/>
          </a:prstGeom>
        </p:spPr>
        <p:txBody>
          <a:bodyPr/>
          <a:lstStyle>
            <a:lvl1pPr lvl="0" rtl="0">
              <a:spcBef>
                <a:spcPts val="0"/>
              </a:spcBef>
              <a:buClr>
                <a:srgbClr val="000000"/>
              </a:buClr>
              <a:buSzPct val="100000"/>
              <a:buNone/>
              <a:defRPr dirty="0">
                <a:latin typeface="Helvetica Narrow" pitchFamily="50" charset="0"/>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r>
              <a:rPr lang="en-US"/>
              <a:t>Click to edit Master subtitle style</a:t>
            </a:r>
            <a:endParaRPr dirty="0"/>
          </a:p>
        </p:txBody>
      </p:sp>
      <p:sp>
        <p:nvSpPr>
          <p:cNvPr id="16" name="Shape 16"/>
          <p:cNvSpPr txBox="1">
            <a:spLocks noGrp="1"/>
          </p:cNvSpPr>
          <p:nvPr>
            <p:ph type="ctrTitle"/>
          </p:nvPr>
        </p:nvSpPr>
        <p:spPr>
          <a:xfrm>
            <a:off x="1990628" y="1659548"/>
            <a:ext cx="3728615" cy="1136532"/>
          </a:xfrm>
          <a:prstGeom prst="rect">
            <a:avLst/>
          </a:prstGeom>
        </p:spPr>
        <p:txBody>
          <a:bodyPr anchor="b"/>
          <a:lstStyle>
            <a:lvl1pPr lvl="0" rtl="0">
              <a:spcBef>
                <a:spcPts val="0"/>
              </a:spcBef>
              <a:buSzPct val="100000"/>
              <a:defRPr sz="2900">
                <a:latin typeface="Helvetica" pitchFamily="2" charset="0"/>
              </a:defRPr>
            </a:lvl1pPr>
            <a:lvl2pPr lvl="1" rtl="0">
              <a:spcBef>
                <a:spcPts val="0"/>
              </a:spcBef>
              <a:buSzPct val="100000"/>
              <a:defRPr sz="2900"/>
            </a:lvl2pPr>
            <a:lvl3pPr lvl="2" rtl="0">
              <a:spcBef>
                <a:spcPts val="0"/>
              </a:spcBef>
              <a:buSzPct val="100000"/>
              <a:defRPr sz="2900"/>
            </a:lvl3pPr>
            <a:lvl4pPr lvl="3" rtl="0">
              <a:spcBef>
                <a:spcPts val="0"/>
              </a:spcBef>
              <a:buSzPct val="100000"/>
              <a:defRPr sz="2900"/>
            </a:lvl4pPr>
            <a:lvl5pPr lvl="4" rtl="0">
              <a:spcBef>
                <a:spcPts val="0"/>
              </a:spcBef>
              <a:buSzPct val="100000"/>
              <a:defRPr sz="2900"/>
            </a:lvl5pPr>
            <a:lvl6pPr lvl="5" rtl="0">
              <a:spcBef>
                <a:spcPts val="0"/>
              </a:spcBef>
              <a:buSzPct val="100000"/>
              <a:defRPr sz="2900"/>
            </a:lvl6pPr>
            <a:lvl7pPr lvl="6" rtl="0">
              <a:spcBef>
                <a:spcPts val="0"/>
              </a:spcBef>
              <a:buSzPct val="100000"/>
              <a:defRPr sz="2900"/>
            </a:lvl7pPr>
            <a:lvl8pPr lvl="7" rtl="0">
              <a:spcBef>
                <a:spcPts val="0"/>
              </a:spcBef>
              <a:buSzPct val="100000"/>
              <a:defRPr sz="2900"/>
            </a:lvl8pPr>
            <a:lvl9pPr lvl="8" rtl="0">
              <a:spcBef>
                <a:spcPts val="0"/>
              </a:spcBef>
              <a:buSzPct val="100000"/>
              <a:defRPr sz="2900"/>
            </a:lvl9pPr>
          </a:lstStyle>
          <a:p>
            <a:r>
              <a:rPr lang="en-US"/>
              <a:t>Click to edit Master title style</a:t>
            </a:r>
            <a:endParaRPr dirty="0"/>
          </a:p>
        </p:txBody>
      </p:sp>
    </p:spTree>
    <p:extLst>
      <p:ext uri="{BB962C8B-B14F-4D97-AF65-F5344CB8AC3E}">
        <p14:creationId xmlns:p14="http://schemas.microsoft.com/office/powerpoint/2010/main" val="13117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4" name="Shape 24"/>
          <p:cNvCxnSpPr>
            <a:cxnSpLocks noChangeShapeType="1"/>
          </p:cNvCxnSpPr>
          <p:nvPr/>
        </p:nvCxnSpPr>
        <p:spPr bwMode="auto">
          <a:xfrm>
            <a:off x="0" y="1109663"/>
            <a:ext cx="1354138"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cxnSp>
        <p:nvCxnSpPr>
          <p:cNvPr id="5" name="Shape 28"/>
          <p:cNvCxnSpPr/>
          <p:nvPr/>
        </p:nvCxnSpPr>
        <p:spPr>
          <a:xfrm>
            <a:off x="5183188" y="1109663"/>
            <a:ext cx="3817937" cy="0"/>
          </a:xfrm>
          <a:prstGeom prst="straightConnector1">
            <a:avLst/>
          </a:prstGeom>
          <a:ln>
            <a:solidFill>
              <a:srgbClr val="00B0F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6" name="Picture 8" descr="PPT Ring-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895350"/>
            <a:ext cx="4270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hape 26"/>
          <p:cNvSpPr txBox="1">
            <a:spLocks noGrp="1"/>
          </p:cNvSpPr>
          <p:nvPr>
            <p:ph type="title"/>
          </p:nvPr>
        </p:nvSpPr>
        <p:spPr>
          <a:xfrm>
            <a:off x="1359668" y="904158"/>
            <a:ext cx="3817799" cy="426860"/>
          </a:xfrm>
          <a:prstGeom prst="rect">
            <a:avLst/>
          </a:prstGeom>
        </p:spPr>
        <p:txBody>
          <a:bodyPr/>
          <a:lstStyle>
            <a:lvl1pPr lvl="0" rtl="0">
              <a:spcBef>
                <a:spcPts val="0"/>
              </a:spcBef>
              <a:buSzPct val="100000"/>
              <a:buFont typeface="Lora"/>
              <a:buNone/>
              <a:defRPr sz="2000" b="1">
                <a:latin typeface="Helvetica" pitchFamily="2" charset="0"/>
                <a:ea typeface="Helvetica" pitchFamily="2" charset="0"/>
                <a:cs typeface="Helvetica" pitchFamily="2" charset="0"/>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r>
              <a:rPr lang="en-US"/>
              <a:t>Click to edit Master title style</a:t>
            </a:r>
            <a:endParaRPr dirty="0"/>
          </a:p>
        </p:txBody>
      </p:sp>
      <p:sp>
        <p:nvSpPr>
          <p:cNvPr id="27" name="Shape 27"/>
          <p:cNvSpPr txBox="1">
            <a:spLocks noGrp="1"/>
          </p:cNvSpPr>
          <p:nvPr>
            <p:ph type="body" idx="1"/>
          </p:nvPr>
        </p:nvSpPr>
        <p:spPr>
          <a:xfrm>
            <a:off x="1359668" y="1584041"/>
            <a:ext cx="6703298" cy="3049764"/>
          </a:xfrm>
          <a:prstGeom prst="rect">
            <a:avLst/>
          </a:prstGeom>
        </p:spPr>
        <p:txBody>
          <a:bodyPr/>
          <a:lstStyle>
            <a:lvl1pPr lvl="0" rtl="0">
              <a:spcBef>
                <a:spcPts val="590"/>
              </a:spcBef>
              <a:buClr>
                <a:srgbClr val="92D050"/>
              </a:buClr>
              <a:buSzPct val="100000"/>
              <a:buFont typeface="Arial" pitchFamily="34" charset="0"/>
              <a:buChar char="•"/>
              <a:defRPr sz="2400">
                <a:latin typeface="Helvetica" pitchFamily="2" charset="0"/>
                <a:ea typeface="Helvetica" pitchFamily="2" charset="0"/>
                <a:cs typeface="Helvetica" pitchFamily="2" charset="0"/>
                <a:sym typeface="Quattrocento Sans"/>
              </a:defRPr>
            </a:lvl1pPr>
            <a:lvl2pPr lvl="1" rtl="0">
              <a:spcBef>
                <a:spcPts val="472"/>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72"/>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54"/>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54"/>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54"/>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54"/>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54"/>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54"/>
              </a:spcBef>
              <a:buClr>
                <a:srgbClr val="FFCD00"/>
              </a:buClr>
              <a:buSzPct val="100000"/>
              <a:buFont typeface="Quattrocento Sans"/>
              <a:defRPr sz="1800">
                <a:latin typeface="Quattrocento Sans"/>
                <a:ea typeface="Quattrocento Sans"/>
                <a:cs typeface="Quattrocento Sans"/>
                <a:sym typeface="Quattrocento Sans"/>
              </a:defRPr>
            </a:lvl9pPr>
          </a:lstStyle>
          <a:p>
            <a:pPr lvl="0"/>
            <a:r>
              <a:rPr lang="en-US"/>
              <a:t>Edit Master text styles</a:t>
            </a:r>
          </a:p>
        </p:txBody>
      </p:sp>
    </p:spTree>
    <p:extLst>
      <p:ext uri="{BB962C8B-B14F-4D97-AF65-F5344CB8AC3E}">
        <p14:creationId xmlns:p14="http://schemas.microsoft.com/office/powerpoint/2010/main" val="317261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cxnSp>
        <p:nvCxnSpPr>
          <p:cNvPr id="5" name="Shape 33"/>
          <p:cNvCxnSpPr>
            <a:cxnSpLocks noChangeShapeType="1"/>
          </p:cNvCxnSpPr>
          <p:nvPr/>
        </p:nvCxnSpPr>
        <p:spPr bwMode="auto">
          <a:xfrm>
            <a:off x="0" y="1109663"/>
            <a:ext cx="1354138"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cxnSp>
        <p:nvCxnSpPr>
          <p:cNvPr id="6" name="Shape 35"/>
          <p:cNvCxnSpPr>
            <a:cxnSpLocks noChangeShapeType="1"/>
          </p:cNvCxnSpPr>
          <p:nvPr/>
        </p:nvCxnSpPr>
        <p:spPr bwMode="auto">
          <a:xfrm>
            <a:off x="5183188" y="1109663"/>
            <a:ext cx="3817937"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pic>
        <p:nvPicPr>
          <p:cNvPr id="7" name="Picture 8" descr="PPT Ring-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895350"/>
            <a:ext cx="4270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hape 30"/>
          <p:cNvSpPr txBox="1">
            <a:spLocks noGrp="1"/>
          </p:cNvSpPr>
          <p:nvPr>
            <p:ph type="title"/>
          </p:nvPr>
        </p:nvSpPr>
        <p:spPr>
          <a:xfrm>
            <a:off x="1359668" y="904158"/>
            <a:ext cx="3817799" cy="426860"/>
          </a:xfrm>
          <a:prstGeom prst="rect">
            <a:avLst/>
          </a:prstGeom>
        </p:spPr>
        <p:txBody>
          <a:bodyPr/>
          <a:lstStyle>
            <a:lvl1pPr lvl="0">
              <a:spcBef>
                <a:spcPts val="0"/>
              </a:spcBef>
              <a:defRPr>
                <a:latin typeface="Helvetica"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31" name="Shape 31"/>
          <p:cNvSpPr txBox="1">
            <a:spLocks noGrp="1"/>
          </p:cNvSpPr>
          <p:nvPr>
            <p:ph type="body" idx="1"/>
          </p:nvPr>
        </p:nvSpPr>
        <p:spPr>
          <a:xfrm>
            <a:off x="1359668" y="1586226"/>
            <a:ext cx="3371878" cy="3166181"/>
          </a:xfrm>
          <a:prstGeom prst="rect">
            <a:avLst/>
          </a:prstGeom>
        </p:spPr>
        <p:txBody>
          <a:bodyPr/>
          <a:lstStyle>
            <a:lvl1pPr lvl="0">
              <a:spcBef>
                <a:spcPts val="0"/>
              </a:spcBef>
              <a:buClr>
                <a:srgbClr val="92D050"/>
              </a:buClr>
              <a:buSzPct val="100000"/>
              <a:buFont typeface="Arial" pitchFamily="34" charset="0"/>
              <a:buChar char="•"/>
              <a:defRPr sz="2000">
                <a:latin typeface="Helvetica" pitchFamily="2" charset="0"/>
              </a:defRPr>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a:t>Edit Master text styles</a:t>
            </a:r>
          </a:p>
        </p:txBody>
      </p:sp>
      <p:sp>
        <p:nvSpPr>
          <p:cNvPr id="32" name="Shape 32"/>
          <p:cNvSpPr txBox="1">
            <a:spLocks noGrp="1"/>
          </p:cNvSpPr>
          <p:nvPr>
            <p:ph type="body" idx="2"/>
          </p:nvPr>
        </p:nvSpPr>
        <p:spPr>
          <a:xfrm>
            <a:off x="4934589" y="1586226"/>
            <a:ext cx="3371878" cy="3166181"/>
          </a:xfrm>
          <a:prstGeom prst="rect">
            <a:avLst/>
          </a:prstGeom>
        </p:spPr>
        <p:txBody>
          <a:bodyPr/>
          <a:lstStyle>
            <a:lvl1pPr lvl="0">
              <a:spcBef>
                <a:spcPts val="0"/>
              </a:spcBef>
              <a:buClr>
                <a:srgbClr val="92D050"/>
              </a:buClr>
              <a:buSzPct val="100000"/>
              <a:buFont typeface="Arial" pitchFamily="34" charset="0"/>
              <a:buChar char="•"/>
              <a:defRPr sz="2000">
                <a:latin typeface="Helvetica" pitchFamily="2" charset="0"/>
              </a:defRPr>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a:t>Edit Master text styles</a:t>
            </a:r>
          </a:p>
        </p:txBody>
      </p:sp>
    </p:spTree>
    <p:extLst>
      <p:ext uri="{BB962C8B-B14F-4D97-AF65-F5344CB8AC3E}">
        <p14:creationId xmlns:p14="http://schemas.microsoft.com/office/powerpoint/2010/main" val="776007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cxnSp>
        <p:nvCxnSpPr>
          <p:cNvPr id="6" name="Shape 41"/>
          <p:cNvCxnSpPr>
            <a:cxnSpLocks noChangeShapeType="1"/>
          </p:cNvCxnSpPr>
          <p:nvPr/>
        </p:nvCxnSpPr>
        <p:spPr bwMode="auto">
          <a:xfrm>
            <a:off x="0" y="1109663"/>
            <a:ext cx="1354138"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cxnSp>
        <p:nvCxnSpPr>
          <p:cNvPr id="7" name="Shape 43"/>
          <p:cNvCxnSpPr>
            <a:cxnSpLocks noChangeShapeType="1"/>
          </p:cNvCxnSpPr>
          <p:nvPr/>
        </p:nvCxnSpPr>
        <p:spPr bwMode="auto">
          <a:xfrm>
            <a:off x="5183188" y="1109663"/>
            <a:ext cx="3817937"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pic>
        <p:nvPicPr>
          <p:cNvPr id="8" name="Picture 8" descr="PPT Ring-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388" y="896938"/>
            <a:ext cx="427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hape 37"/>
          <p:cNvSpPr txBox="1">
            <a:spLocks noGrp="1"/>
          </p:cNvSpPr>
          <p:nvPr>
            <p:ph type="title"/>
          </p:nvPr>
        </p:nvSpPr>
        <p:spPr>
          <a:xfrm>
            <a:off x="1359668" y="904158"/>
            <a:ext cx="3817799" cy="426860"/>
          </a:xfrm>
          <a:prstGeom prst="rect">
            <a:avLst/>
          </a:prstGeom>
        </p:spPr>
        <p:txBody>
          <a:bodyPr/>
          <a:lstStyle>
            <a:lvl1pPr lvl="0" rtl="0">
              <a:spcBef>
                <a:spcPts val="0"/>
              </a:spcBef>
              <a:defRPr>
                <a:latin typeface="Helvetica" pitchFamily="2"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38" name="Shape 38"/>
          <p:cNvSpPr txBox="1">
            <a:spLocks noGrp="1"/>
          </p:cNvSpPr>
          <p:nvPr>
            <p:ph type="body" idx="1"/>
          </p:nvPr>
        </p:nvSpPr>
        <p:spPr>
          <a:xfrm>
            <a:off x="1359669" y="1617952"/>
            <a:ext cx="2297530" cy="3059759"/>
          </a:xfrm>
          <a:prstGeom prst="rect">
            <a:avLst/>
          </a:prstGeom>
        </p:spPr>
        <p:txBody>
          <a:bodyPr/>
          <a:lstStyle>
            <a:lvl1pPr lvl="0" rtl="0">
              <a:spcBef>
                <a:spcPts val="0"/>
              </a:spcBef>
              <a:buClr>
                <a:srgbClr val="92D050"/>
              </a:buClr>
              <a:buSzPct val="100000"/>
              <a:buFont typeface="Arial" pitchFamily="34" charset="0"/>
              <a:buChar char="•"/>
              <a:defRPr lang="en-TT" sz="1800" b="0" i="0" u="none" strike="noStrike" cap="none" dirty="0" smtClean="0">
                <a:solidFill>
                  <a:srgbClr val="000000"/>
                </a:solidFill>
                <a:latin typeface="Helvetica" pitchFamily="2" charset="0"/>
                <a:ea typeface="Quattrocento Sans"/>
                <a:cs typeface="Quattrocento Sans"/>
                <a:sym typeface="Quattrocento Sans"/>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sp>
        <p:nvSpPr>
          <p:cNvPr id="39" name="Shape 39"/>
          <p:cNvSpPr txBox="1">
            <a:spLocks noGrp="1"/>
          </p:cNvSpPr>
          <p:nvPr>
            <p:ph type="body" idx="2"/>
          </p:nvPr>
        </p:nvSpPr>
        <p:spPr>
          <a:xfrm>
            <a:off x="3774991" y="1617952"/>
            <a:ext cx="2297530" cy="3059759"/>
          </a:xfrm>
          <a:prstGeom prst="rect">
            <a:avLst/>
          </a:prstGeom>
        </p:spPr>
        <p:txBody>
          <a:bodyPr/>
          <a:lstStyle>
            <a:lvl1pPr lvl="0" rtl="0">
              <a:spcBef>
                <a:spcPts val="0"/>
              </a:spcBef>
              <a:buClr>
                <a:srgbClr val="92D050"/>
              </a:buClr>
              <a:buSzPct val="100000"/>
              <a:buFont typeface="Arial" pitchFamily="34" charset="0"/>
              <a:buChar char="•"/>
              <a:defRPr sz="1800">
                <a:latin typeface="Helvetica" pitchFamily="2" charset="0"/>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sp>
        <p:nvSpPr>
          <p:cNvPr id="40" name="Shape 40"/>
          <p:cNvSpPr txBox="1">
            <a:spLocks noGrp="1"/>
          </p:cNvSpPr>
          <p:nvPr>
            <p:ph type="body" idx="3"/>
          </p:nvPr>
        </p:nvSpPr>
        <p:spPr>
          <a:xfrm>
            <a:off x="6190315" y="1617952"/>
            <a:ext cx="2297530" cy="3059759"/>
          </a:xfrm>
          <a:prstGeom prst="rect">
            <a:avLst/>
          </a:prstGeom>
        </p:spPr>
        <p:txBody>
          <a:bodyPr/>
          <a:lstStyle>
            <a:lvl1pPr lvl="0" rtl="0">
              <a:spcBef>
                <a:spcPts val="0"/>
              </a:spcBef>
              <a:buClr>
                <a:srgbClr val="92D050"/>
              </a:buClr>
              <a:buSzPct val="100000"/>
              <a:buFont typeface="Arial" pitchFamily="34" charset="0"/>
              <a:buChar char="•"/>
              <a:defRPr sz="1800">
                <a:latin typeface="Helvetica" pitchFamily="2" charset="0"/>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Edit Master text styles</a:t>
            </a:r>
          </a:p>
        </p:txBody>
      </p:sp>
    </p:spTree>
    <p:extLst>
      <p:ext uri="{BB962C8B-B14F-4D97-AF65-F5344CB8AC3E}">
        <p14:creationId xmlns:p14="http://schemas.microsoft.com/office/powerpoint/2010/main" val="308240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Slide MoH Logo">
    <p:spTree>
      <p:nvGrpSpPr>
        <p:cNvPr id="1" name=""/>
        <p:cNvGrpSpPr/>
        <p:nvPr/>
      </p:nvGrpSpPr>
      <p:grpSpPr>
        <a:xfrm>
          <a:off x="0" y="0"/>
          <a:ext cx="0" cy="0"/>
          <a:chOff x="0" y="0"/>
          <a:chExt cx="0" cy="0"/>
        </a:xfrm>
      </p:grpSpPr>
      <p:sp>
        <p:nvSpPr>
          <p:cNvPr id="2" name="Oval 1"/>
          <p:cNvSpPr/>
          <p:nvPr userDrawn="1"/>
        </p:nvSpPr>
        <p:spPr>
          <a:xfrm>
            <a:off x="2470150" y="492125"/>
            <a:ext cx="4060825" cy="4056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anchor="ctr"/>
          <a:lstStyle/>
          <a:p>
            <a:pPr algn="ctr" defTabSz="802295" fontAlgn="auto">
              <a:spcBef>
                <a:spcPts val="0"/>
              </a:spcBef>
              <a:spcAft>
                <a:spcPts val="0"/>
              </a:spcAft>
              <a:defRPr/>
            </a:pPr>
            <a:endParaRPr lang="en-TT" kern="0">
              <a:sym typeface="Arial"/>
            </a:endParaRPr>
          </a:p>
        </p:txBody>
      </p:sp>
      <p:pic>
        <p:nvPicPr>
          <p:cNvPr id="3" name="Picture 2" descr="17-CCU-003 MOH Powerpoint element 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6331583">
            <a:off x="2067719" y="183357"/>
            <a:ext cx="4699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17-CCU-003 MOH Powerpoint COA.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84438" y="738188"/>
            <a:ext cx="3827462"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1097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g 1.png"/>
          <p:cNvPicPr>
            <a:picLocks noChangeAspect="1"/>
          </p:cNvPicPr>
          <p:nvPr userDrawn="1"/>
        </p:nvPicPr>
        <p:blipFill>
          <a:blip r:embed="rId2">
            <a:lum bright="-26000"/>
            <a:extLst>
              <a:ext uri="{28A0092B-C50C-407E-A947-70E740481C1C}">
                <a14:useLocalDpi xmlns:a14="http://schemas.microsoft.com/office/drawing/2010/main" val="0"/>
              </a:ext>
            </a:extLst>
          </a:blip>
          <a:srcRect/>
          <a:stretch>
            <a:fillRect/>
          </a:stretch>
        </p:blipFill>
        <p:spPr bwMode="auto">
          <a:xfrm>
            <a:off x="0" y="0"/>
            <a:ext cx="90011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g 1 EFFECT.png"/>
          <p:cNvPicPr>
            <a:picLocks noChangeAspect="1"/>
          </p:cNvPicPr>
          <p:nvPr userDrawn="1"/>
        </p:nvPicPr>
        <p:blipFill>
          <a:blip r:embed="rId3">
            <a:lum bright="-26000"/>
            <a:extLst>
              <a:ext uri="{28A0092B-C50C-407E-A947-70E740481C1C}">
                <a14:useLocalDpi xmlns:a14="http://schemas.microsoft.com/office/drawing/2010/main" val="0"/>
              </a:ext>
            </a:extLst>
          </a:blip>
          <a:srcRect/>
          <a:stretch>
            <a:fillRect/>
          </a:stretch>
        </p:blipFill>
        <p:spPr bwMode="auto">
          <a:xfrm>
            <a:off x="2430463" y="449263"/>
            <a:ext cx="4140200"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00362" y="1512044"/>
            <a:ext cx="3528392" cy="1081088"/>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700362" y="2520156"/>
            <a:ext cx="3528392" cy="1289050"/>
          </a:xfrm>
        </p:spPr>
        <p:txBody>
          <a:bodyPr>
            <a:normAutofit/>
          </a:bodyPr>
          <a:lstStyle>
            <a:lvl1pPr marL="0" indent="0" algn="ctr">
              <a:buNone/>
              <a:defRPr sz="2800">
                <a:solidFill>
                  <a:srgbClr val="06607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B599C93-4566-43FC-9224-DD1445C2763F}" type="datetimeFigureOut">
              <a:rPr lang="en-US"/>
              <a:pPr>
                <a:defRPr/>
              </a:pPr>
              <a:t>8/27/2024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14E35771-28B2-47E7-A9EB-C4DFCF17DB0E}" type="slidenum">
              <a:rPr lang="en-US" altLang="en-US"/>
              <a:pPr/>
              <a:t>‹#›</a:t>
            </a:fld>
            <a:endParaRPr lang="en-US" altLang="en-US"/>
          </a:p>
        </p:txBody>
      </p:sp>
    </p:spTree>
    <p:extLst>
      <p:ext uri="{BB962C8B-B14F-4D97-AF65-F5344CB8AC3E}">
        <p14:creationId xmlns:p14="http://schemas.microsoft.com/office/powerpoint/2010/main" val="283533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fltVal val="0"/>
                                          </p:val>
                                        </p:tav>
                                        <p:tav tm="100000">
                                          <p:val>
                                            <p:strVal val="#ppt_w"/>
                                          </p:val>
                                        </p:tav>
                                      </p:tavLst>
                                    </p:anim>
                                    <p:anim calcmode="lin" valueType="num">
                                      <p:cBhvr>
                                        <p:cTn id="11" dur="2000" fill="hold"/>
                                        <p:tgtEl>
                                          <p:spTgt spid="5"/>
                                        </p:tgtEl>
                                        <p:attrNameLst>
                                          <p:attrName>ppt_h</p:attrName>
                                        </p:attrNameLst>
                                      </p:cBhvr>
                                      <p:tavLst>
                                        <p:tav tm="0">
                                          <p:val>
                                            <p:fltVal val="0"/>
                                          </p:val>
                                        </p:tav>
                                        <p:tav tm="100000">
                                          <p:val>
                                            <p:strVal val="#ppt_h"/>
                                          </p:val>
                                        </p:tav>
                                      </p:tavLst>
                                    </p:anim>
                                    <p:anim calcmode="lin" valueType="num">
                                      <p:cBhvr>
                                        <p:cTn id="12" dur="2000" fill="hold"/>
                                        <p:tgtEl>
                                          <p:spTgt spid="5"/>
                                        </p:tgtEl>
                                        <p:attrNameLst>
                                          <p:attrName>style.rotation</p:attrName>
                                        </p:attrNameLst>
                                      </p:cBhvr>
                                      <p:tavLst>
                                        <p:tav tm="0">
                                          <p:val>
                                            <p:fltVal val="360"/>
                                          </p:val>
                                        </p:tav>
                                        <p:tav tm="100000">
                                          <p:val>
                                            <p:fltVal val="0"/>
                                          </p:val>
                                        </p:tav>
                                      </p:tavLst>
                                    </p:anim>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circ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063" y="576263"/>
            <a:ext cx="50323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in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300" y="804863"/>
            <a:ext cx="7126288"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0122" y="1176338"/>
            <a:ext cx="8101013" cy="3325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ADA316E5-66A5-49F2-9008-8A2EE92FC85D}" type="datetimeFigureOut">
              <a:rPr lang="en-US"/>
              <a:pPr>
                <a:defRPr/>
              </a:pPr>
              <a:t>8/27/2024</a:t>
            </a:fld>
            <a:endParaRPr lang="en-US"/>
          </a:p>
        </p:txBody>
      </p:sp>
      <p:sp>
        <p:nvSpPr>
          <p:cNvPr id="7" name="Footer Placeholder 4"/>
          <p:cNvSpPr>
            <a:spLocks noGrp="1"/>
          </p:cNvSpPr>
          <p:nvPr>
            <p:ph type="ftr" sz="quarter" idx="11"/>
          </p:nvPr>
        </p:nvSpPr>
        <p:spPr/>
        <p:txBody>
          <a:bodyPr/>
          <a:lstStyle>
            <a:lvl1pPr algn="ctr">
              <a:defRPr sz="800" b="1" dirty="0" smtClean="0">
                <a:solidFill>
                  <a:srgbClr val="006FB9"/>
                </a:solidFill>
                <a:latin typeface="Helvetica Narrow" pitchFamily="50" charset="0"/>
                <a:cs typeface="Arial" pitchFamily="34" charset="0"/>
                <a:sym typeface="Arial" pitchFamily="34" charset="0"/>
              </a:defRPr>
            </a:lvl1pPr>
          </a:lstStyle>
          <a:p>
            <a:pPr>
              <a:defRPr/>
            </a:pPr>
            <a:r>
              <a:rPr lang="en-TT" sz="1050"/>
              <a:t>Ministry of Health, </a:t>
            </a:r>
          </a:p>
          <a:p>
            <a:pPr>
              <a:defRPr/>
            </a:pPr>
            <a:r>
              <a:rPr lang="en-TT"/>
              <a:t>Trinidad </a:t>
            </a:r>
            <a:r>
              <a:rPr lang="en-TT">
                <a:cs typeface="+mn-cs"/>
              </a:rPr>
              <a:t>and Tobago</a:t>
            </a:r>
            <a:endParaRPr lang="en-US" b="0">
              <a:solidFill>
                <a:schemeClr val="tx1">
                  <a:tint val="75000"/>
                </a:schemeClr>
              </a:solidFill>
              <a:latin typeface="+mn-lt"/>
              <a:cs typeface="+mn-cs"/>
            </a:endParaRPr>
          </a:p>
          <a:p>
            <a:pPr>
              <a:defRPr/>
            </a:pPr>
            <a:endParaRPr lang="en-TT" sz="1050">
              <a:cs typeface="+mn-cs"/>
            </a:endParaRPr>
          </a:p>
        </p:txBody>
      </p:sp>
      <p:sp>
        <p:nvSpPr>
          <p:cNvPr id="8" name="Slide Number Placeholder 5"/>
          <p:cNvSpPr>
            <a:spLocks noGrp="1"/>
          </p:cNvSpPr>
          <p:nvPr>
            <p:ph type="sldNum" sz="quarter" idx="12"/>
          </p:nvPr>
        </p:nvSpPr>
        <p:spPr/>
        <p:txBody>
          <a:bodyPr/>
          <a:lstStyle>
            <a:lvl1pPr>
              <a:defRPr/>
            </a:lvl1pPr>
          </a:lstStyle>
          <a:p>
            <a:fld id="{E30119B8-D4B4-43FC-A968-2793DDAA956E}" type="slidenum">
              <a:rPr lang="en-US" altLang="en-US"/>
              <a:pPr/>
              <a:t>‹#›</a:t>
            </a:fld>
            <a:endParaRPr lang="en-US" altLang="en-US"/>
          </a:p>
        </p:txBody>
      </p:sp>
    </p:spTree>
    <p:extLst>
      <p:ext uri="{BB962C8B-B14F-4D97-AF65-F5344CB8AC3E}">
        <p14:creationId xmlns:p14="http://schemas.microsoft.com/office/powerpoint/2010/main" val="1337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 calcmode="lin" valueType="num">
                                      <p:cBhvr>
                                        <p:cTn id="12" dur="2000" fill="hold"/>
                                        <p:tgtEl>
                                          <p:spTgt spid="4"/>
                                        </p:tgtEl>
                                        <p:attrNameLst>
                                          <p:attrName>style.rotation</p:attrName>
                                        </p:attrNameLst>
                                      </p:cBhvr>
                                      <p:tavLst>
                                        <p:tav tm="0">
                                          <p:val>
                                            <p:fltVal val="360"/>
                                          </p:val>
                                        </p:tav>
                                        <p:tav tm="100000">
                                          <p:val>
                                            <p:fltVal val="0"/>
                                          </p:val>
                                        </p:tav>
                                      </p:tavLst>
                                    </p:anim>
                                    <p:animEffect transition="in" filter="fade">
                                      <p:cBhvr>
                                        <p:cTn id="13" dur="2000"/>
                                        <p:tgtEl>
                                          <p:spTgt spid="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body" idx="1"/>
          </p:nvPr>
        </p:nvSpPr>
        <p:spPr bwMode="auto">
          <a:xfrm>
            <a:off x="1358900" y="1584325"/>
            <a:ext cx="6704013"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89843" rIns="89843" bIns="89843" numCol="1" anchor="t" anchorCtr="0" compatLnSpc="1">
            <a:prstTxWarp prst="textNoShape">
              <a:avLst/>
            </a:prstTxWarp>
          </a:bodyPr>
          <a:lstStyle/>
          <a:p>
            <a:pPr lvl="0"/>
            <a:endParaRPr lang="en-US" altLang="en-US" dirty="0">
              <a:sym typeface="Arial" panose="020B0604020202020204" pitchFamily="34" charset="0"/>
            </a:endParaRPr>
          </a:p>
        </p:txBody>
      </p:sp>
      <p:sp>
        <p:nvSpPr>
          <p:cNvPr id="1027" name="Shape 7"/>
          <p:cNvSpPr txBox="1">
            <a:spLocks noGrp="1"/>
          </p:cNvSpPr>
          <p:nvPr>
            <p:ph type="title"/>
          </p:nvPr>
        </p:nvSpPr>
        <p:spPr bwMode="auto">
          <a:xfrm>
            <a:off x="1358900" y="917575"/>
            <a:ext cx="67040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89843" rIns="89843" bIns="89843"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TextBox 3"/>
          <p:cNvSpPr txBox="1">
            <a:spLocks noChangeArrowheads="1"/>
          </p:cNvSpPr>
          <p:nvPr/>
        </p:nvSpPr>
        <p:spPr bwMode="auto">
          <a:xfrm>
            <a:off x="5210175" y="4768850"/>
            <a:ext cx="3756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8" tIns="44929" rIns="89858" bIns="44929">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TT" altLang="en-US" sz="1000" i="1" dirty="0">
                <a:solidFill>
                  <a:srgbClr val="006FB9"/>
                </a:solidFill>
                <a:latin typeface="Helvetica Narrow"/>
              </a:rPr>
              <a:t>             Ministry of Health, Trinidad and Tobago</a:t>
            </a:r>
          </a:p>
        </p:txBody>
      </p:sp>
    </p:spTree>
  </p:cSld>
  <p:clrMap bg1="lt1" tx1="dk1" bg2="dk2" tx2="lt2" accent1="accent1" accent2="accent2" accent3="accent3" accent4="accent4" accent5="accent5" accent6="accent6" hlink="hlink" folHlink="folHlink"/>
  <p:sldLayoutIdLst>
    <p:sldLayoutId id="2147483668" r:id="rId1"/>
    <p:sldLayoutId id="2147483667" r:id="rId2"/>
    <p:sldLayoutId id="2147483691" r:id="rId3"/>
    <p:sldLayoutId id="2147483692" r:id="rId4"/>
    <p:sldLayoutId id="2147483693" r:id="rId5"/>
    <p:sldLayoutId id="2147483694" r:id="rId6"/>
  </p:sldLayoutIdLst>
  <p:hf sldNum="0" hd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Helvetica" pitchFamily="2" charset="0"/>
          <a:ea typeface="Helvetica" pitchFamily="2" charset="0"/>
          <a:cs typeface="Helvetica" panose="020B0604020202020204" pitchFamily="34" charset="0"/>
          <a:sym typeface="Arial" panose="020B0604020202020204" pitchFamily="34" charset="0"/>
        </a:defRPr>
      </a:lvl1pPr>
      <a:lvl2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4572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9144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13716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18288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defRPr sz="1400" dirty="0">
          <a:solidFill>
            <a:srgbClr val="000000"/>
          </a:solidFill>
          <a:latin typeface="Helvetica" pitchFamily="2" charset="0"/>
          <a:ea typeface="Helvetica" pitchFamily="2" charset="0"/>
          <a:cs typeface="Helvetica" panose="020B0604020202020204" pitchFamily="34" charset="0"/>
          <a:sym typeface="Arial" panose="020B0604020202020204" pitchFamily="34" charset="0"/>
        </a:defRPr>
      </a:lvl1pPr>
      <a:lvl2pPr lvl="1" algn="l" rtl="0" eaLnBrk="1" fontAlgn="base" hangingPunct="1">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87338"/>
            <a:ext cx="81010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0850" y="1176338"/>
            <a:ext cx="8101013"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0850" y="4672013"/>
            <a:ext cx="2100263" cy="268287"/>
          </a:xfrm>
          <a:prstGeom prst="rect">
            <a:avLst/>
          </a:prstGeom>
        </p:spPr>
        <p:txBody>
          <a:bodyPr vert="horz" lIns="91440" tIns="45720" rIns="91440" bIns="45720" rtlCol="0" anchor="ctr"/>
          <a:lstStyle>
            <a:lvl1pPr algn="l" defTabSz="802295" fontAlgn="auto">
              <a:spcBef>
                <a:spcPts val="0"/>
              </a:spcBef>
              <a:spcAft>
                <a:spcPts val="0"/>
              </a:spcAft>
              <a:defRPr sz="1200" smtClean="0">
                <a:solidFill>
                  <a:schemeClr val="tx1">
                    <a:tint val="75000"/>
                  </a:schemeClr>
                </a:solidFill>
                <a:latin typeface="+mn-lt"/>
                <a:cs typeface="+mn-cs"/>
              </a:defRPr>
            </a:lvl1pPr>
          </a:lstStyle>
          <a:p>
            <a:pPr>
              <a:defRPr/>
            </a:pPr>
            <a:fld id="{69B7BD03-E7A1-4B72-9796-D9372227EAC0}" type="datetimeFigureOut">
              <a:rPr lang="en-US"/>
              <a:pPr>
                <a:defRPr/>
              </a:pPr>
              <a:t>8/27/2024</a:t>
            </a:fld>
            <a:endParaRPr lang="en-US"/>
          </a:p>
        </p:txBody>
      </p:sp>
      <p:sp>
        <p:nvSpPr>
          <p:cNvPr id="5" name="Footer Placeholder 4"/>
          <p:cNvSpPr>
            <a:spLocks noGrp="1"/>
          </p:cNvSpPr>
          <p:nvPr>
            <p:ph type="ftr" sz="quarter" idx="3"/>
          </p:nvPr>
        </p:nvSpPr>
        <p:spPr>
          <a:xfrm>
            <a:off x="3074988" y="4672013"/>
            <a:ext cx="2851150" cy="268287"/>
          </a:xfrm>
          <a:prstGeom prst="rect">
            <a:avLst/>
          </a:prstGeom>
        </p:spPr>
        <p:txBody>
          <a:bodyPr vert="horz" lIns="91440" tIns="45720" rIns="91440" bIns="45720" rtlCol="0" anchor="ctr"/>
          <a:lstStyle>
            <a:lvl1pPr algn="ctr" defTabSz="80229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1600" y="4672013"/>
            <a:ext cx="2100263" cy="2682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6890DA8-8CAC-4BAB-8076-0B0BDA5F129D}" type="slidenum">
              <a:rPr lang="en-US" altLang="en-US"/>
              <a:pPr/>
              <a:t>‹#›</a:t>
            </a:fld>
            <a:endParaRPr lang="en-US" altLang="en-US"/>
          </a:p>
        </p:txBody>
      </p:sp>
    </p:spTree>
    <p:extLst>
      <p:ext uri="{BB962C8B-B14F-4D97-AF65-F5344CB8AC3E}">
        <p14:creationId xmlns:p14="http://schemas.microsoft.com/office/powerpoint/2010/main" val="16458292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rtl="0" fontAlgn="base">
        <a:spcBef>
          <a:spcPct val="0"/>
        </a:spcBef>
        <a:spcAft>
          <a:spcPct val="0"/>
        </a:spcAft>
        <a:defRPr sz="2800" b="1" kern="1200">
          <a:solidFill>
            <a:srgbClr val="4A681E"/>
          </a:solidFill>
          <a:latin typeface="Arial" pitchFamily="34" charset="0"/>
          <a:ea typeface="+mj-ea"/>
          <a:cs typeface="Arial" pitchFamily="34" charset="0"/>
        </a:defRPr>
      </a:lvl1pPr>
      <a:lvl2pPr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2pPr>
      <a:lvl3pPr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3pPr>
      <a:lvl4pPr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4pPr>
      <a:lvl5pPr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b="1">
          <a:solidFill>
            <a:srgbClr val="4A681E"/>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gov.t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hyperlink" Target="mailto:tphl@health.gov.t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61"/>
          <p:cNvSpPr txBox="1">
            <a:spLocks noGrp="1"/>
          </p:cNvSpPr>
          <p:nvPr>
            <p:ph type="ctrTitle"/>
          </p:nvPr>
        </p:nvSpPr>
        <p:spPr>
          <a:xfrm>
            <a:off x="981074" y="1963738"/>
            <a:ext cx="7551935" cy="1136650"/>
          </a:xfrm>
        </p:spPr>
        <p:txBody>
          <a:bodyPr/>
          <a:lstStyle/>
          <a:p>
            <a:br>
              <a:rPr lang="en-US" sz="3600" kern="1200" dirty="0">
                <a:highlight>
                  <a:srgbClr val="FFFFFF"/>
                </a:highlight>
                <a:latin typeface="Times New Roman" panose="02020603050405020304" pitchFamily="18" charset="0"/>
                <a:cs typeface="Times New Roman" panose="02020603050405020304" pitchFamily="18" charset="0"/>
              </a:rPr>
            </a:br>
            <a:br>
              <a:rPr lang="en-US" sz="3600" kern="1200" dirty="0">
                <a:highlight>
                  <a:srgbClr val="FFFFFF"/>
                </a:highlight>
                <a:latin typeface="Times New Roman" panose="02020603050405020304" pitchFamily="18" charset="0"/>
                <a:cs typeface="Times New Roman" panose="02020603050405020304" pitchFamily="18" charset="0"/>
              </a:rPr>
            </a:br>
            <a:br>
              <a:rPr lang="en-US" sz="3600" kern="1200" dirty="0">
                <a:highlight>
                  <a:srgbClr val="FFFFFF"/>
                </a:highlight>
                <a:latin typeface="Times New Roman" panose="02020603050405020304" pitchFamily="18" charset="0"/>
                <a:cs typeface="Times New Roman" panose="02020603050405020304" pitchFamily="18" charset="0"/>
              </a:rPr>
            </a:br>
            <a:br>
              <a:rPr lang="en-US" sz="3600" kern="1200" dirty="0">
                <a:highlight>
                  <a:srgbClr val="FFFFFF"/>
                </a:highlight>
                <a:latin typeface="Times New Roman" panose="02020603050405020304" pitchFamily="18" charset="0"/>
                <a:cs typeface="Times New Roman" panose="02020603050405020304" pitchFamily="18" charset="0"/>
              </a:rPr>
            </a:br>
            <a:br>
              <a:rPr lang="en-US" sz="3600" kern="1200" dirty="0">
                <a:highlight>
                  <a:srgbClr val="FFFFFF"/>
                </a:highlight>
                <a:latin typeface="Times New Roman" panose="02020603050405020304" pitchFamily="18" charset="0"/>
                <a:cs typeface="Times New Roman" panose="02020603050405020304" pitchFamily="18" charset="0"/>
              </a:rPr>
            </a:br>
            <a:br>
              <a:rPr lang="en-US" sz="3600" kern="1200" dirty="0">
                <a:highlight>
                  <a:srgbClr val="FFFFFF"/>
                </a:highlight>
                <a:latin typeface="Times New Roman" panose="02020603050405020304" pitchFamily="18" charset="0"/>
                <a:cs typeface="Times New Roman" panose="02020603050405020304" pitchFamily="18" charset="0"/>
              </a:rPr>
            </a:br>
            <a:r>
              <a:rPr lang="en-US" sz="2400" kern="1200" dirty="0">
                <a:highlight>
                  <a:srgbClr val="FFFFFF"/>
                </a:highlight>
                <a:latin typeface="Times New Roman" panose="02020603050405020304" pitchFamily="18" charset="0"/>
                <a:cs typeface="Times New Roman" panose="02020603050405020304" pitchFamily="18" charset="0"/>
              </a:rPr>
              <a:t>Implementation of the </a:t>
            </a:r>
            <a:br>
              <a:rPr lang="en-US" sz="2400" kern="1200" dirty="0">
                <a:highlight>
                  <a:srgbClr val="FFFFFF"/>
                </a:highlight>
                <a:latin typeface="Times New Roman" panose="02020603050405020304" pitchFamily="18" charset="0"/>
                <a:cs typeface="Times New Roman" panose="02020603050405020304" pitchFamily="18" charset="0"/>
              </a:rPr>
            </a:br>
            <a:r>
              <a:rPr lang="en-US" sz="2400" kern="1200" dirty="0">
                <a:highlight>
                  <a:srgbClr val="FFFFFF"/>
                </a:highlight>
                <a:latin typeface="Times New Roman" panose="02020603050405020304" pitchFamily="18" charset="0"/>
                <a:cs typeface="Times New Roman" panose="02020603050405020304" pitchFamily="18" charset="0"/>
              </a:rPr>
              <a:t>Electronic </a:t>
            </a:r>
            <a:r>
              <a:rPr lang="en-US" sz="2400" dirty="0">
                <a:highlight>
                  <a:srgbClr val="FFFFFF"/>
                </a:highlight>
                <a:latin typeface="Times New Roman" panose="02020603050405020304" pitchFamily="18" charset="0"/>
                <a:cs typeface="Times New Roman" panose="02020603050405020304" pitchFamily="18" charset="0"/>
              </a:rPr>
              <a:t>D</a:t>
            </a:r>
            <a:r>
              <a:rPr lang="en-US" sz="2400" kern="1200" dirty="0">
                <a:highlight>
                  <a:srgbClr val="FFFFFF"/>
                </a:highlight>
                <a:latin typeface="Times New Roman" panose="02020603050405020304" pitchFamily="18" charset="0"/>
                <a:cs typeface="Times New Roman" panose="02020603050405020304" pitchFamily="18" charset="0"/>
              </a:rPr>
              <a:t>ata Capture </a:t>
            </a:r>
            <a:r>
              <a:rPr lang="en-US" sz="2400" dirty="0">
                <a:highlight>
                  <a:srgbClr val="FFFFFF"/>
                </a:highlight>
                <a:latin typeface="Times New Roman" panose="02020603050405020304" pitchFamily="18" charset="0"/>
                <a:cs typeface="Times New Roman" panose="02020603050405020304" pitchFamily="18" charset="0"/>
              </a:rPr>
              <a:t>T</a:t>
            </a:r>
            <a:r>
              <a:rPr lang="en-US" sz="2400" kern="1200" dirty="0">
                <a:highlight>
                  <a:srgbClr val="FFFFFF"/>
                </a:highlight>
                <a:latin typeface="Times New Roman" panose="02020603050405020304" pitchFamily="18" charset="0"/>
                <a:cs typeface="Times New Roman" panose="02020603050405020304" pitchFamily="18" charset="0"/>
              </a:rPr>
              <a:t>ools (</a:t>
            </a:r>
            <a:r>
              <a:rPr lang="en-US" sz="2400" kern="1200" dirty="0" err="1">
                <a:highlight>
                  <a:srgbClr val="FFFFFF"/>
                </a:highlight>
                <a:latin typeface="Times New Roman" panose="02020603050405020304" pitchFamily="18" charset="0"/>
                <a:cs typeface="Times New Roman" panose="02020603050405020304" pitchFamily="18" charset="0"/>
              </a:rPr>
              <a:t>ePT</a:t>
            </a:r>
            <a:r>
              <a:rPr lang="en-US" sz="2400" kern="1200" dirty="0">
                <a:highlight>
                  <a:srgbClr val="FFFFFF"/>
                </a:highlight>
                <a:latin typeface="Times New Roman" panose="02020603050405020304" pitchFamily="18" charset="0"/>
                <a:cs typeface="Times New Roman" panose="02020603050405020304" pitchFamily="18" charset="0"/>
              </a:rPr>
              <a:t> Dashboard and HMIS)</a:t>
            </a:r>
            <a:br>
              <a:rPr lang="en-US" sz="2400" kern="1200" dirty="0">
                <a:highlight>
                  <a:srgbClr val="FFFFFF"/>
                </a:highlight>
                <a:latin typeface="Times New Roman" panose="02020603050405020304" pitchFamily="18" charset="0"/>
                <a:cs typeface="Times New Roman" panose="02020603050405020304" pitchFamily="18" charset="0"/>
              </a:rPr>
            </a:br>
            <a:r>
              <a:rPr lang="en-US" sz="2400" i="1" dirty="0">
                <a:highlight>
                  <a:srgbClr val="FFFFFF"/>
                </a:highlight>
                <a:latin typeface="Times New Roman" panose="02020603050405020304" pitchFamily="18" charset="0"/>
                <a:cs typeface="Times New Roman" panose="02020603050405020304" pitchFamily="18" charset="0"/>
              </a:rPr>
              <a:t>T</a:t>
            </a:r>
            <a:r>
              <a:rPr lang="en-US" sz="2400" i="1" kern="1200" dirty="0">
                <a:latin typeface="Times New Roman" panose="02020603050405020304" pitchFamily="18" charset="0"/>
                <a:cs typeface="Times New Roman" panose="02020603050405020304" pitchFamily="18" charset="0"/>
              </a:rPr>
              <a:t>rinidad and Tobago</a:t>
            </a:r>
          </a:p>
        </p:txBody>
      </p:sp>
      <p:pic>
        <p:nvPicPr>
          <p:cNvPr id="11267"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3295650"/>
            <a:ext cx="6381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93318" cy="2672145"/>
          </a:xfrm>
          <a:prstGeom prst="rect">
            <a:avLst/>
          </a:prstGeom>
        </p:spPr>
      </p:pic>
      <p:pic>
        <p:nvPicPr>
          <p:cNvPr id="6" name="Picture 5">
            <a:extLst>
              <a:ext uri="{FF2B5EF4-FFF2-40B4-BE49-F238E27FC236}">
                <a16:creationId xmlns:a16="http://schemas.microsoft.com/office/drawing/2014/main" id="{268EC08E-A701-C484-B2AB-F51DE3D0CCD1}"/>
              </a:ext>
            </a:extLst>
          </p:cNvPr>
          <p:cNvPicPr>
            <a:picLocks noChangeAspect="1"/>
          </p:cNvPicPr>
          <p:nvPr/>
        </p:nvPicPr>
        <p:blipFill>
          <a:blip r:embed="rId5"/>
          <a:stretch>
            <a:fillRect/>
          </a:stretch>
        </p:blipFill>
        <p:spPr>
          <a:xfrm>
            <a:off x="7092850" y="397591"/>
            <a:ext cx="1827609" cy="122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12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9" name="Shape 168"/>
          <p:cNvCxnSpPr>
            <a:cxnSpLocks noChangeShapeType="1"/>
          </p:cNvCxnSpPr>
          <p:nvPr/>
        </p:nvCxnSpPr>
        <p:spPr bwMode="auto">
          <a:xfrm>
            <a:off x="-6350" y="1109663"/>
            <a:ext cx="9007475"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pic>
        <p:nvPicPr>
          <p:cNvPr id="19461" name="Picture 6"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13" y="685800"/>
            <a:ext cx="8493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111"/>
          <p:cNvSpPr txBox="1">
            <a:spLocks/>
          </p:cNvSpPr>
          <p:nvPr/>
        </p:nvSpPr>
        <p:spPr>
          <a:xfrm>
            <a:off x="1548234" y="870570"/>
            <a:ext cx="3817938" cy="425450"/>
          </a:xfrm>
          <a:prstGeom prst="rect">
            <a:avLst/>
          </a:prstGeom>
        </p:spPr>
        <p:txBody>
          <a:bodyPr/>
          <a:lst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Helvetica" pitchFamily="2" charset="0"/>
                <a:ea typeface="Helvetica" pitchFamily="2" charset="0"/>
                <a:cs typeface="Helvetica" panose="020B0604020202020204" pitchFamily="34" charset="0"/>
                <a:sym typeface="Arial" panose="020B0604020202020204" pitchFamily="34" charset="0"/>
              </a:defRPr>
            </a:lvl1pPr>
            <a:lvl2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4572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9144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13716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18288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r>
              <a:rPr lang="en-US" altLang="en-US" sz="1600" b="1" dirty="0">
                <a:latin typeface="Helvetica" panose="020B0604020202020204" pitchFamily="34" charset="0"/>
                <a:sym typeface="Lora" charset="0"/>
              </a:rPr>
              <a:t>List of </a:t>
            </a:r>
            <a:r>
              <a:rPr lang="en-US" altLang="en-US" sz="1600" b="1" dirty="0" err="1">
                <a:latin typeface="Helvetica" panose="020B0604020202020204" pitchFamily="34" charset="0"/>
                <a:sym typeface="Lora" charset="0"/>
              </a:rPr>
              <a:t>ePT</a:t>
            </a:r>
            <a:r>
              <a:rPr lang="en-US" altLang="en-US" sz="1600" b="1" dirty="0">
                <a:latin typeface="Helvetica" panose="020B0604020202020204" pitchFamily="34" charset="0"/>
                <a:sym typeface="Lora" charset="0"/>
              </a:rPr>
              <a:t> events and status</a:t>
            </a:r>
          </a:p>
        </p:txBody>
      </p:sp>
      <p:graphicFrame>
        <p:nvGraphicFramePr>
          <p:cNvPr id="7" name="Table 6">
            <a:extLst>
              <a:ext uri="{FF2B5EF4-FFF2-40B4-BE49-F238E27FC236}">
                <a16:creationId xmlns:a16="http://schemas.microsoft.com/office/drawing/2014/main" id="{C1F7DC3F-99D9-A62B-CB8C-41EA694F81FF}"/>
              </a:ext>
            </a:extLst>
          </p:cNvPr>
          <p:cNvGraphicFramePr>
            <a:graphicFrameLocks noGrp="1"/>
          </p:cNvGraphicFramePr>
          <p:nvPr/>
        </p:nvGraphicFramePr>
        <p:xfrm>
          <a:off x="3348434" y="1499521"/>
          <a:ext cx="5472607" cy="3202127"/>
        </p:xfrm>
        <a:graphic>
          <a:graphicData uri="http://schemas.openxmlformats.org/drawingml/2006/table">
            <a:tbl>
              <a:tblPr/>
              <a:tblGrid>
                <a:gridCol w="550526">
                  <a:extLst>
                    <a:ext uri="{9D8B030D-6E8A-4147-A177-3AD203B41FA5}">
                      <a16:colId xmlns:a16="http://schemas.microsoft.com/office/drawing/2014/main" val="3853564436"/>
                    </a:ext>
                  </a:extLst>
                </a:gridCol>
                <a:gridCol w="475329">
                  <a:extLst>
                    <a:ext uri="{9D8B030D-6E8A-4147-A177-3AD203B41FA5}">
                      <a16:colId xmlns:a16="http://schemas.microsoft.com/office/drawing/2014/main" val="2822733566"/>
                    </a:ext>
                  </a:extLst>
                </a:gridCol>
                <a:gridCol w="448812">
                  <a:extLst>
                    <a:ext uri="{9D8B030D-6E8A-4147-A177-3AD203B41FA5}">
                      <a16:colId xmlns:a16="http://schemas.microsoft.com/office/drawing/2014/main" val="1775451552"/>
                    </a:ext>
                  </a:extLst>
                </a:gridCol>
                <a:gridCol w="384696">
                  <a:extLst>
                    <a:ext uri="{9D8B030D-6E8A-4147-A177-3AD203B41FA5}">
                      <a16:colId xmlns:a16="http://schemas.microsoft.com/office/drawing/2014/main" val="2043972487"/>
                    </a:ext>
                  </a:extLst>
                </a:gridCol>
                <a:gridCol w="448812">
                  <a:extLst>
                    <a:ext uri="{9D8B030D-6E8A-4147-A177-3AD203B41FA5}">
                      <a16:colId xmlns:a16="http://schemas.microsoft.com/office/drawing/2014/main" val="1596504399"/>
                    </a:ext>
                  </a:extLst>
                </a:gridCol>
                <a:gridCol w="384696">
                  <a:extLst>
                    <a:ext uri="{9D8B030D-6E8A-4147-A177-3AD203B41FA5}">
                      <a16:colId xmlns:a16="http://schemas.microsoft.com/office/drawing/2014/main" val="849022547"/>
                    </a:ext>
                  </a:extLst>
                </a:gridCol>
                <a:gridCol w="512929">
                  <a:extLst>
                    <a:ext uri="{9D8B030D-6E8A-4147-A177-3AD203B41FA5}">
                      <a16:colId xmlns:a16="http://schemas.microsoft.com/office/drawing/2014/main" val="2501320447"/>
                    </a:ext>
                  </a:extLst>
                </a:gridCol>
                <a:gridCol w="451522">
                  <a:extLst>
                    <a:ext uri="{9D8B030D-6E8A-4147-A177-3AD203B41FA5}">
                      <a16:colId xmlns:a16="http://schemas.microsoft.com/office/drawing/2014/main" val="4173601883"/>
                    </a:ext>
                  </a:extLst>
                </a:gridCol>
                <a:gridCol w="438878">
                  <a:extLst>
                    <a:ext uri="{9D8B030D-6E8A-4147-A177-3AD203B41FA5}">
                      <a16:colId xmlns:a16="http://schemas.microsoft.com/office/drawing/2014/main" val="714225969"/>
                    </a:ext>
                  </a:extLst>
                </a:gridCol>
                <a:gridCol w="375320">
                  <a:extLst>
                    <a:ext uri="{9D8B030D-6E8A-4147-A177-3AD203B41FA5}">
                      <a16:colId xmlns:a16="http://schemas.microsoft.com/office/drawing/2014/main" val="1276182262"/>
                    </a:ext>
                  </a:extLst>
                </a:gridCol>
                <a:gridCol w="467174">
                  <a:extLst>
                    <a:ext uri="{9D8B030D-6E8A-4147-A177-3AD203B41FA5}">
                      <a16:colId xmlns:a16="http://schemas.microsoft.com/office/drawing/2014/main" val="1522192760"/>
                    </a:ext>
                  </a:extLst>
                </a:gridCol>
                <a:gridCol w="533913">
                  <a:extLst>
                    <a:ext uri="{9D8B030D-6E8A-4147-A177-3AD203B41FA5}">
                      <a16:colId xmlns:a16="http://schemas.microsoft.com/office/drawing/2014/main" val="3670264759"/>
                    </a:ext>
                  </a:extLst>
                </a:gridCol>
              </a:tblGrid>
              <a:tr h="470587">
                <a:tc>
                  <a:txBody>
                    <a:bodyPr/>
                    <a:lstStyle/>
                    <a:p>
                      <a:pPr algn="ctr" fontAlgn="ctr"/>
                      <a:r>
                        <a:rPr lang="en-TT" sz="600" b="1" i="0" u="none" strike="noStrike" dirty="0">
                          <a:solidFill>
                            <a:srgbClr val="000000"/>
                          </a:solidFill>
                          <a:effectLst/>
                          <a:highlight>
                            <a:srgbClr val="F2F2F2"/>
                          </a:highlight>
                          <a:latin typeface="Aptos Narrow" panose="020B0004020202020204" pitchFamily="34" charset="0"/>
                        </a:rPr>
                        <a:t>PT Survey Code</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PT Survey Date</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Shipment Code</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Result Due Date</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dirty="0">
                          <a:solidFill>
                            <a:srgbClr val="000000"/>
                          </a:solidFill>
                          <a:effectLst/>
                          <a:highlight>
                            <a:srgbClr val="F2F2F2"/>
                          </a:highlight>
                          <a:latin typeface="Aptos Narrow" panose="020B0004020202020204" pitchFamily="34" charset="0"/>
                        </a:rPr>
                        <a:t>Scheme</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No. of Samples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dirty="0">
                          <a:solidFill>
                            <a:srgbClr val="000000"/>
                          </a:solidFill>
                          <a:effectLst/>
                          <a:highlight>
                            <a:srgbClr val="F2F2F2"/>
                          </a:highlight>
                          <a:latin typeface="Aptos Narrow" panose="020B0004020202020204" pitchFamily="34" charset="0"/>
                        </a:rPr>
                        <a:t>No. of Participants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No. of Responses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dirty="0">
                          <a:solidFill>
                            <a:srgbClr val="000000"/>
                          </a:solidFill>
                          <a:effectLst/>
                          <a:highlight>
                            <a:srgbClr val="F2F2F2"/>
                          </a:highlight>
                          <a:latin typeface="Aptos Narrow" panose="020B0004020202020204" pitchFamily="34" charset="0"/>
                        </a:rPr>
                        <a:t>Response %</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Number Passed</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a:solidFill>
                            <a:srgbClr val="000000"/>
                          </a:solidFill>
                          <a:effectLst/>
                          <a:highlight>
                            <a:srgbClr val="F2F2F2"/>
                          </a:highlight>
                          <a:latin typeface="Aptos Narrow" panose="020B0004020202020204" pitchFamily="34" charset="0"/>
                        </a:rPr>
                        <a:t>Shipment Status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1" i="0" u="none" strike="noStrike" dirty="0">
                          <a:solidFill>
                            <a:srgbClr val="000000"/>
                          </a:solidFill>
                          <a:effectLst/>
                          <a:highlight>
                            <a:srgbClr val="F2F2F2"/>
                          </a:highlight>
                          <a:latin typeface="Aptos Narrow" panose="020B0004020202020204" pitchFamily="34" charset="0"/>
                        </a:rPr>
                        <a:t>Download Summary Report</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2933336"/>
                  </a:ext>
                </a:extLst>
              </a:tr>
              <a:tr h="463760">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DTSPT2024A</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11-Mar-24</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DTS0224-1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19-Apr-24</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Dried Tube Specimen-HIV Serology</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169</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144</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85.21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130</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TT" sz="600" b="0" i="0" u="none" strike="noStrike">
                          <a:solidFill>
                            <a:srgbClr val="000000"/>
                          </a:solidFill>
                          <a:effectLst/>
                          <a:highlight>
                            <a:srgbClr val="D9D9D9"/>
                          </a:highlight>
                          <a:latin typeface="Aptos Narrow" panose="020B0004020202020204" pitchFamily="34" charset="0"/>
                        </a:rPr>
                        <a:t>Finalised</a:t>
                      </a:r>
                    </a:p>
                  </a:txBody>
                  <a:tcPr marL="3571" marR="3571" marT="3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dirty="0">
                          <a:solidFill>
                            <a:srgbClr val="000000"/>
                          </a:solidFill>
                          <a:effectLst/>
                          <a:highlight>
                            <a:srgbClr val="D9D9D9"/>
                          </a:highlight>
                          <a:latin typeface="Aptos Narrow" panose="020B0004020202020204" pitchFamily="34" charset="0"/>
                        </a:rPr>
                        <a:t>Summary All Reports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3462325"/>
                  </a:ext>
                </a:extLst>
              </a:tr>
              <a:tr h="465127">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DTSPT2023B</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04-Sep-23</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DTS0823-1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18-Oct-23</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Dried Tube Specimen-HIV Serology</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264</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141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53.41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128</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TT" sz="600" b="0" i="0" u="none" strike="noStrike">
                          <a:solidFill>
                            <a:srgbClr val="000000"/>
                          </a:solidFill>
                          <a:effectLst/>
                          <a:highlight>
                            <a:srgbClr val="F2F2F2"/>
                          </a:highlight>
                          <a:latin typeface="Aptos Narrow" panose="020B0004020202020204" pitchFamily="34" charset="0"/>
                        </a:rPr>
                        <a:t>Finalised</a:t>
                      </a:r>
                    </a:p>
                  </a:txBody>
                  <a:tcPr marL="3571" marR="3571" marT="3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Summary All Reports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87397254"/>
                  </a:ext>
                </a:extLst>
              </a:tr>
              <a:tr h="466494">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DTSPT2023A</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13-Mar-23</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DTS0323-1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21-Apr-23</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Dried Tube Specimen-HIV Serology</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219</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98</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44.75</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86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TT" sz="600" b="0" i="0" u="none" strike="noStrike">
                          <a:solidFill>
                            <a:srgbClr val="000000"/>
                          </a:solidFill>
                          <a:effectLst/>
                          <a:highlight>
                            <a:srgbClr val="D9D9D9"/>
                          </a:highlight>
                          <a:latin typeface="Aptos Narrow" panose="020B0004020202020204" pitchFamily="34" charset="0"/>
                        </a:rPr>
                        <a:t>Finalised</a:t>
                      </a:r>
                    </a:p>
                  </a:txBody>
                  <a:tcPr marL="3571" marR="3571" marT="3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Summary All Reports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0520016"/>
                  </a:ext>
                </a:extLst>
              </a:tr>
              <a:tr h="467862">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DTSPT2022C</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19-Sep-22</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DTS0922-1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31-Oct-22</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Dried Tube Specimen-HIV Serology</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190</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98</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51.58</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89</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TT" sz="600" b="0" i="0" u="none" strike="noStrike">
                          <a:solidFill>
                            <a:srgbClr val="000000"/>
                          </a:solidFill>
                          <a:effectLst/>
                          <a:highlight>
                            <a:srgbClr val="F2F2F2"/>
                          </a:highlight>
                          <a:latin typeface="Aptos Narrow" panose="020B0004020202020204" pitchFamily="34" charset="0"/>
                        </a:rPr>
                        <a:t>Finalised</a:t>
                      </a:r>
                    </a:p>
                  </a:txBody>
                  <a:tcPr marL="3571" marR="3571" marT="3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Summary All Reports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3136115"/>
                  </a:ext>
                </a:extLst>
              </a:tr>
              <a:tr h="469229">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DTSPT2022B</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27-Jun-22</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DTS0622-1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03-Aug-22</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Dried Tube Specimen-HIV Serology</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161</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83</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51.55</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a:solidFill>
                            <a:srgbClr val="000000"/>
                          </a:solidFill>
                          <a:effectLst/>
                          <a:highlight>
                            <a:srgbClr val="D9D9D9"/>
                          </a:highlight>
                          <a:latin typeface="Aptos Narrow" panose="020B0004020202020204" pitchFamily="34" charset="0"/>
                        </a:rPr>
                        <a:t>75</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TT" sz="600" b="0" i="0" u="none" strike="noStrike">
                          <a:solidFill>
                            <a:srgbClr val="000000"/>
                          </a:solidFill>
                          <a:effectLst/>
                          <a:highlight>
                            <a:srgbClr val="D9D9D9"/>
                          </a:highlight>
                          <a:latin typeface="Aptos Narrow" panose="020B0004020202020204" pitchFamily="34" charset="0"/>
                        </a:rPr>
                        <a:t>Finalised</a:t>
                      </a:r>
                    </a:p>
                  </a:txBody>
                  <a:tcPr marL="3571" marR="3571" marT="3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TT" sz="600" b="0" i="0" u="none" strike="noStrike" dirty="0">
                          <a:solidFill>
                            <a:srgbClr val="000000"/>
                          </a:solidFill>
                          <a:effectLst/>
                          <a:highlight>
                            <a:srgbClr val="D9D9D9"/>
                          </a:highlight>
                          <a:latin typeface="Aptos Narrow" panose="020B0004020202020204" pitchFamily="34" charset="0"/>
                        </a:rPr>
                        <a:t>Summary All Reports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8961947"/>
                  </a:ext>
                </a:extLst>
              </a:tr>
              <a:tr h="399068">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2022-A</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01-Apr-22</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2022-A</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31-May-22</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Dried Tube Specimen-HIV Serology</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140</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86</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61.43</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a:solidFill>
                            <a:srgbClr val="000000"/>
                          </a:solidFill>
                          <a:effectLst/>
                          <a:highlight>
                            <a:srgbClr val="F2F2F2"/>
                          </a:highlight>
                          <a:latin typeface="Aptos Narrow" panose="020B0004020202020204" pitchFamily="34" charset="0"/>
                        </a:rPr>
                        <a:t>50</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TT" sz="600" b="0" i="0" u="none" strike="noStrike">
                          <a:solidFill>
                            <a:srgbClr val="000000"/>
                          </a:solidFill>
                          <a:effectLst/>
                          <a:highlight>
                            <a:srgbClr val="F2F2F2"/>
                          </a:highlight>
                          <a:latin typeface="Aptos Narrow" panose="020B0004020202020204" pitchFamily="34" charset="0"/>
                        </a:rPr>
                        <a:t>Finalised</a:t>
                      </a:r>
                    </a:p>
                  </a:txBody>
                  <a:tcPr marL="3571" marR="3571" marT="35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TT" sz="600" b="0" i="0" u="none" strike="noStrike" dirty="0">
                          <a:solidFill>
                            <a:srgbClr val="000000"/>
                          </a:solidFill>
                          <a:effectLst/>
                          <a:highlight>
                            <a:srgbClr val="F2F2F2"/>
                          </a:highlight>
                          <a:latin typeface="Aptos Narrow" panose="020B0004020202020204" pitchFamily="34" charset="0"/>
                        </a:rPr>
                        <a:t>Summary All Reports</a:t>
                      </a:r>
                    </a:p>
                  </a:txBody>
                  <a:tcPr marL="3571" marR="3571" marT="35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4006148"/>
                  </a:ext>
                </a:extLst>
              </a:tr>
            </a:tbl>
          </a:graphicData>
        </a:graphic>
      </p:graphicFrame>
      <p:pic>
        <p:nvPicPr>
          <p:cNvPr id="9" name="Picture 8">
            <a:extLst>
              <a:ext uri="{FF2B5EF4-FFF2-40B4-BE49-F238E27FC236}">
                <a16:creationId xmlns:a16="http://schemas.microsoft.com/office/drawing/2014/main" id="{C81E4CB0-EFA8-36B6-D172-6051D6349070}"/>
              </a:ext>
            </a:extLst>
          </p:cNvPr>
          <p:cNvPicPr>
            <a:picLocks noChangeAspect="1"/>
          </p:cNvPicPr>
          <p:nvPr/>
        </p:nvPicPr>
        <p:blipFill>
          <a:blip r:embed="rId4"/>
          <a:stretch>
            <a:fillRect/>
          </a:stretch>
        </p:blipFill>
        <p:spPr>
          <a:xfrm>
            <a:off x="108074" y="2176974"/>
            <a:ext cx="3073249" cy="1847219"/>
          </a:xfrm>
          <a:prstGeom prst="rect">
            <a:avLst/>
          </a:prstGeom>
        </p:spPr>
      </p:pic>
    </p:spTree>
    <p:extLst>
      <p:ext uri="{BB962C8B-B14F-4D97-AF65-F5344CB8AC3E}">
        <p14:creationId xmlns:p14="http://schemas.microsoft.com/office/powerpoint/2010/main" val="353831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Enrolments into the </a:t>
            </a:r>
            <a:r>
              <a:rPr lang="en-US" altLang="en-US" sz="1600" dirty="0" err="1">
                <a:latin typeface="Helvetica" panose="020B0604020202020204" pitchFamily="34" charset="0"/>
                <a:cs typeface="Helvetica" panose="020B0604020202020204" pitchFamily="34" charset="0"/>
                <a:sym typeface="Lora" charset="0"/>
              </a:rPr>
              <a:t>ePT</a:t>
            </a:r>
            <a:r>
              <a:rPr lang="en-US" altLang="en-US" sz="1600" dirty="0">
                <a:latin typeface="Helvetica" panose="020B0604020202020204" pitchFamily="34" charset="0"/>
                <a:cs typeface="Helvetica" panose="020B0604020202020204" pitchFamily="34" charset="0"/>
                <a:sym typeface="Lora" charset="0"/>
              </a:rPr>
              <a:t> system</a:t>
            </a:r>
          </a:p>
        </p:txBody>
      </p:sp>
      <p:sp>
        <p:nvSpPr>
          <p:cNvPr id="112" name="Shape 112"/>
          <p:cNvSpPr txBox="1">
            <a:spLocks noGrp="1"/>
          </p:cNvSpPr>
          <p:nvPr>
            <p:ph type="body" idx="1"/>
          </p:nvPr>
        </p:nvSpPr>
        <p:spPr>
          <a:xfrm>
            <a:off x="180082" y="1800076"/>
            <a:ext cx="3600400" cy="3024336"/>
          </a:xfrm>
        </p:spPr>
        <p:txBody>
          <a:bodyPr>
            <a:noAutofit/>
          </a:bodyPr>
          <a:lstStyle/>
          <a:p>
            <a:pPr marL="449290" indent="-224645" algn="just" fontAlgn="auto">
              <a:spcBef>
                <a:spcPts val="0"/>
              </a:spcBef>
              <a:spcAft>
                <a:spcPts val="0"/>
              </a:spcAft>
              <a:defRPr/>
            </a:pPr>
            <a:r>
              <a:rPr lang="en-US" sz="1400" dirty="0"/>
              <a:t>Currently there are 298 entries into the Dried Tube Specimen- HIV Serology.</a:t>
            </a:r>
          </a:p>
          <a:p>
            <a:pPr marL="449290" indent="-224645" algn="just" fontAlgn="auto">
              <a:spcBef>
                <a:spcPts val="0"/>
              </a:spcBef>
              <a:spcAft>
                <a:spcPts val="0"/>
              </a:spcAft>
              <a:defRPr/>
            </a:pPr>
            <a:endParaRPr lang="en-US" sz="1400" dirty="0"/>
          </a:p>
          <a:p>
            <a:pPr marL="449290" indent="-224645" algn="just" fontAlgn="auto">
              <a:spcBef>
                <a:spcPts val="0"/>
              </a:spcBef>
              <a:spcAft>
                <a:spcPts val="0"/>
              </a:spcAft>
              <a:defRPr/>
            </a:pPr>
            <a:r>
              <a:rPr lang="en-US" sz="1400" dirty="0"/>
              <a:t>With 233 Active participants.</a:t>
            </a:r>
          </a:p>
          <a:p>
            <a:pPr marL="449290" indent="-224645" algn="just" fontAlgn="auto">
              <a:spcBef>
                <a:spcPts val="0"/>
              </a:spcBef>
              <a:spcAft>
                <a:spcPts val="0"/>
              </a:spcAft>
              <a:defRPr/>
            </a:pPr>
            <a:endParaRPr lang="en-US" sz="1400" dirty="0"/>
          </a:p>
          <a:p>
            <a:pPr marL="449290" indent="-224645" algn="just" fontAlgn="auto">
              <a:spcBef>
                <a:spcPts val="0"/>
              </a:spcBef>
              <a:spcAft>
                <a:spcPts val="0"/>
              </a:spcAft>
              <a:defRPr/>
            </a:pPr>
            <a:r>
              <a:rPr lang="en-US" sz="1400" dirty="0"/>
              <a:t>We can keep track of the participants and see who has responded to the event throughout the timeframe in which it is opened.</a:t>
            </a:r>
          </a:p>
          <a:p>
            <a:pPr marL="449290" indent="-224645" algn="just" fontAlgn="auto">
              <a:spcBef>
                <a:spcPts val="0"/>
              </a:spcBef>
              <a:spcAft>
                <a:spcPts val="0"/>
              </a:spcAft>
              <a:defRPr/>
            </a:pPr>
            <a:endParaRPr lang="en-US" sz="1400" dirty="0"/>
          </a:p>
          <a:p>
            <a:pPr marL="449290" indent="-224645" algn="just" fontAlgn="auto">
              <a:spcBef>
                <a:spcPts val="0"/>
              </a:spcBef>
              <a:spcAft>
                <a:spcPts val="0"/>
              </a:spcAft>
              <a:defRPr/>
            </a:pPr>
            <a:r>
              <a:rPr lang="en-US" sz="1400" dirty="0"/>
              <a:t>This information can be downloaded and exported to stakeholders.</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screenshot of a computer&#10;&#10;Description automatically generated">
            <a:extLst>
              <a:ext uri="{FF2B5EF4-FFF2-40B4-BE49-F238E27FC236}">
                <a16:creationId xmlns:a16="http://schemas.microsoft.com/office/drawing/2014/main" id="{6A6DE1CD-03FC-C845-9292-48BA5112B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308" y="1872084"/>
            <a:ext cx="4862927" cy="2592288"/>
          </a:xfrm>
          <a:prstGeom prst="rect">
            <a:avLst/>
          </a:prstGeom>
        </p:spPr>
      </p:pic>
    </p:spTree>
    <p:extLst>
      <p:ext uri="{BB962C8B-B14F-4D97-AF65-F5344CB8AC3E}">
        <p14:creationId xmlns:p14="http://schemas.microsoft.com/office/powerpoint/2010/main" val="1476203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Creating new participants</a:t>
            </a:r>
          </a:p>
        </p:txBody>
      </p:sp>
      <p:sp>
        <p:nvSpPr>
          <p:cNvPr id="112" name="Shape 112"/>
          <p:cNvSpPr txBox="1">
            <a:spLocks noGrp="1"/>
          </p:cNvSpPr>
          <p:nvPr>
            <p:ph type="body" idx="1"/>
          </p:nvPr>
        </p:nvSpPr>
        <p:spPr>
          <a:xfrm>
            <a:off x="252090" y="3960316"/>
            <a:ext cx="7632848" cy="792088"/>
          </a:xfrm>
        </p:spPr>
        <p:txBody>
          <a:bodyPr>
            <a:noAutofit/>
          </a:bodyPr>
          <a:lstStyle/>
          <a:p>
            <a:pPr marL="224645" algn="just" fontAlgn="auto">
              <a:spcBef>
                <a:spcPts val="0"/>
              </a:spcBef>
              <a:spcAft>
                <a:spcPts val="0"/>
              </a:spcAft>
              <a:buNone/>
              <a:defRPr/>
            </a:pPr>
            <a:r>
              <a:rPr lang="en-US" sz="1400" dirty="0"/>
              <a:t>Login credentials are given to participants by one of two ways; by Bulk Imports; a batch of new testers can be imputed into the system or added individually using the Add New Participants button. </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screenshot of a computer&#10;&#10;Description automatically generated">
            <a:extLst>
              <a:ext uri="{FF2B5EF4-FFF2-40B4-BE49-F238E27FC236}">
                <a16:creationId xmlns:a16="http://schemas.microsoft.com/office/drawing/2014/main" id="{E903D8BC-211F-6196-907C-A08E21642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178" y="1402721"/>
            <a:ext cx="6768752" cy="2351524"/>
          </a:xfrm>
          <a:prstGeom prst="rect">
            <a:avLst/>
          </a:prstGeom>
        </p:spPr>
      </p:pic>
    </p:spTree>
    <p:extLst>
      <p:ext uri="{BB962C8B-B14F-4D97-AF65-F5344CB8AC3E}">
        <p14:creationId xmlns:p14="http://schemas.microsoft.com/office/powerpoint/2010/main" val="112701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Adding new Participants</a:t>
            </a:r>
          </a:p>
        </p:txBody>
      </p:sp>
      <p:sp>
        <p:nvSpPr>
          <p:cNvPr id="112" name="Shape 112"/>
          <p:cNvSpPr txBox="1">
            <a:spLocks noGrp="1"/>
          </p:cNvSpPr>
          <p:nvPr>
            <p:ph type="body" idx="1"/>
          </p:nvPr>
        </p:nvSpPr>
        <p:spPr>
          <a:xfrm>
            <a:off x="324098" y="2016100"/>
            <a:ext cx="3168352" cy="1800200"/>
          </a:xfrm>
        </p:spPr>
        <p:txBody>
          <a:bodyPr>
            <a:noAutofit/>
          </a:bodyPr>
          <a:lstStyle/>
          <a:p>
            <a:pPr marL="224645" algn="just" fontAlgn="auto">
              <a:spcBef>
                <a:spcPts val="0"/>
              </a:spcBef>
              <a:spcAft>
                <a:spcPts val="0"/>
              </a:spcAft>
              <a:buNone/>
              <a:defRPr/>
            </a:pPr>
            <a:r>
              <a:rPr lang="en-US" sz="1400" dirty="0"/>
              <a:t>A Participant can be an individual tester or an institution.</a:t>
            </a:r>
          </a:p>
          <a:p>
            <a:pPr marL="449290" indent="-224645" algn="just" fontAlgn="auto">
              <a:spcBef>
                <a:spcPts val="0"/>
              </a:spcBef>
              <a:spcAft>
                <a:spcPts val="0"/>
              </a:spcAft>
              <a:defRPr/>
            </a:pPr>
            <a:endParaRPr lang="en-US" sz="1400" dirty="0"/>
          </a:p>
          <a:p>
            <a:pPr marL="224645" algn="just" fontAlgn="auto">
              <a:spcBef>
                <a:spcPts val="0"/>
              </a:spcBef>
              <a:spcAft>
                <a:spcPts val="0"/>
              </a:spcAft>
              <a:buNone/>
              <a:defRPr/>
            </a:pPr>
            <a:r>
              <a:rPr lang="en-US" sz="1400" dirty="0"/>
              <a:t>In Trinidad and Tobago, we have opted to use individual participants, as this tool is used to assess competency for our HIV testers.</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05233D0-69A9-1056-6BF1-89708FEBE902}"/>
              </a:ext>
            </a:extLst>
          </p:cNvPr>
          <p:cNvPicPr>
            <a:picLocks noChangeAspect="1"/>
          </p:cNvPicPr>
          <p:nvPr/>
        </p:nvPicPr>
        <p:blipFill>
          <a:blip r:embed="rId4"/>
          <a:stretch>
            <a:fillRect/>
          </a:stretch>
        </p:blipFill>
        <p:spPr>
          <a:xfrm>
            <a:off x="3718591" y="1584052"/>
            <a:ext cx="5171367" cy="2952328"/>
          </a:xfrm>
          <a:prstGeom prst="rect">
            <a:avLst/>
          </a:prstGeom>
        </p:spPr>
      </p:pic>
    </p:spTree>
    <p:extLst>
      <p:ext uri="{BB962C8B-B14F-4D97-AF65-F5344CB8AC3E}">
        <p14:creationId xmlns:p14="http://schemas.microsoft.com/office/powerpoint/2010/main" val="226401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404218" y="614363"/>
            <a:ext cx="4896544" cy="425450"/>
          </a:xfrm>
        </p:spPr>
        <p:txBody>
          <a:bodyPr/>
          <a:lstStyle/>
          <a:p>
            <a:pPr algn="just">
              <a:spcBef>
                <a:spcPct val="0"/>
              </a:spcBef>
              <a:buSzTx/>
            </a:pPr>
            <a:r>
              <a:rPr lang="en-US" altLang="en-US" sz="1600" dirty="0">
                <a:latin typeface="Helvetica" panose="020B0604020202020204" pitchFamily="34" charset="0"/>
                <a:cs typeface="Helvetica" panose="020B0604020202020204" pitchFamily="34" charset="0"/>
                <a:sym typeface="Lora" charset="0"/>
              </a:rPr>
              <a:t>Test Kits can be added depending on the country's algorithm or de-selected as the need arises. Lists of HIV test kits used within the system and Approval Agency. </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creenshot of a computer&#10;&#10;Description automatically generated">
            <a:extLst>
              <a:ext uri="{FF2B5EF4-FFF2-40B4-BE49-F238E27FC236}">
                <a16:creationId xmlns:a16="http://schemas.microsoft.com/office/drawing/2014/main" id="{55DBB67B-DDB2-9CF4-FDAF-BDFFDFEC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 y="1584052"/>
            <a:ext cx="7968981" cy="2808312"/>
          </a:xfrm>
          <a:prstGeom prst="rect">
            <a:avLst/>
          </a:prstGeom>
        </p:spPr>
      </p:pic>
    </p:spTree>
    <p:extLst>
      <p:ext uri="{BB962C8B-B14F-4D97-AF65-F5344CB8AC3E}">
        <p14:creationId xmlns:p14="http://schemas.microsoft.com/office/powerpoint/2010/main" val="404677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404218" y="614363"/>
            <a:ext cx="4896544" cy="425450"/>
          </a:xfrm>
        </p:spPr>
        <p:txBody>
          <a:bodyPr/>
          <a:lstStyle/>
          <a:p>
            <a:pPr algn="just">
              <a:spcBef>
                <a:spcPct val="0"/>
              </a:spcBef>
              <a:buSzTx/>
            </a:pPr>
            <a:r>
              <a:rPr lang="en-US" altLang="en-US" sz="1600" dirty="0">
                <a:latin typeface="Helvetica" panose="020B0604020202020204" pitchFamily="34" charset="0"/>
                <a:cs typeface="Helvetica" panose="020B0604020202020204" pitchFamily="34" charset="0"/>
                <a:sym typeface="Lora" charset="0"/>
              </a:rPr>
              <a:t>Reports can be done as a summary of the event as well as an individual tester’s reports can also be generated. We can see at a glance persons that may have failed or passed. </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screenshot of a computer&#10;&#10;Description automatically generated">
            <a:extLst>
              <a:ext uri="{FF2B5EF4-FFF2-40B4-BE49-F238E27FC236}">
                <a16:creationId xmlns:a16="http://schemas.microsoft.com/office/drawing/2014/main" id="{2D2B21A0-71DD-89BC-9C4C-DBEFF0BF4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210" y="1420070"/>
            <a:ext cx="6353918" cy="3095897"/>
          </a:xfrm>
          <a:prstGeom prst="rect">
            <a:avLst/>
          </a:prstGeom>
        </p:spPr>
      </p:pic>
    </p:spTree>
    <p:extLst>
      <p:ext uri="{BB962C8B-B14F-4D97-AF65-F5344CB8AC3E}">
        <p14:creationId xmlns:p14="http://schemas.microsoft.com/office/powerpoint/2010/main" val="227924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46386A-CF81-C3B8-BDF0-2A41C3D1A316}"/>
              </a:ext>
            </a:extLst>
          </p:cNvPr>
          <p:cNvPicPr>
            <a:picLocks noChangeAspect="1"/>
          </p:cNvPicPr>
          <p:nvPr/>
        </p:nvPicPr>
        <p:blipFill rotWithShape="1">
          <a:blip r:embed="rId3"/>
          <a:srcRect b="23852"/>
          <a:stretch/>
        </p:blipFill>
        <p:spPr>
          <a:xfrm>
            <a:off x="396106" y="503932"/>
            <a:ext cx="4094999" cy="3888432"/>
          </a:xfrm>
          <a:prstGeom prst="rect">
            <a:avLst/>
          </a:prstGeom>
        </p:spPr>
      </p:pic>
      <p:pic>
        <p:nvPicPr>
          <p:cNvPr id="9" name="Picture 8">
            <a:extLst>
              <a:ext uri="{FF2B5EF4-FFF2-40B4-BE49-F238E27FC236}">
                <a16:creationId xmlns:a16="http://schemas.microsoft.com/office/drawing/2014/main" id="{4A6F6B7C-AC8C-3C8A-F5EF-24AD1BC79EDE}"/>
              </a:ext>
            </a:extLst>
          </p:cNvPr>
          <p:cNvPicPr>
            <a:picLocks noChangeAspect="1"/>
          </p:cNvPicPr>
          <p:nvPr/>
        </p:nvPicPr>
        <p:blipFill rotWithShape="1">
          <a:blip r:embed="rId4"/>
          <a:srcRect b="23197"/>
          <a:stretch/>
        </p:blipFill>
        <p:spPr>
          <a:xfrm>
            <a:off x="4364703" y="528933"/>
            <a:ext cx="4024291" cy="3791423"/>
          </a:xfrm>
          <a:prstGeom prst="rect">
            <a:avLst/>
          </a:prstGeom>
        </p:spPr>
      </p:pic>
    </p:spTree>
    <p:extLst>
      <p:ext uri="{BB962C8B-B14F-4D97-AF65-F5344CB8AC3E}">
        <p14:creationId xmlns:p14="http://schemas.microsoft.com/office/powerpoint/2010/main" val="95865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Some advantages of using the </a:t>
            </a:r>
            <a:r>
              <a:rPr lang="en-US" altLang="en-US" sz="1600" dirty="0" err="1">
                <a:latin typeface="Helvetica" panose="020B0604020202020204" pitchFamily="34" charset="0"/>
                <a:cs typeface="Helvetica" panose="020B0604020202020204" pitchFamily="34" charset="0"/>
                <a:sym typeface="Lora" charset="0"/>
              </a:rPr>
              <a:t>ePT</a:t>
            </a:r>
            <a:r>
              <a:rPr lang="en-US" altLang="en-US" sz="1600" dirty="0">
                <a:latin typeface="Helvetica" panose="020B0604020202020204" pitchFamily="34" charset="0"/>
                <a:cs typeface="Helvetica" panose="020B0604020202020204" pitchFamily="34" charset="0"/>
                <a:sym typeface="Lora" charset="0"/>
              </a:rPr>
              <a:t> system </a:t>
            </a:r>
          </a:p>
        </p:txBody>
      </p:sp>
      <p:sp>
        <p:nvSpPr>
          <p:cNvPr id="112" name="Shape 112"/>
          <p:cNvSpPr txBox="1">
            <a:spLocks noGrp="1"/>
          </p:cNvSpPr>
          <p:nvPr>
            <p:ph type="body" idx="1"/>
          </p:nvPr>
        </p:nvSpPr>
        <p:spPr>
          <a:xfrm>
            <a:off x="756146" y="1512044"/>
            <a:ext cx="6408712" cy="3024336"/>
          </a:xfrm>
        </p:spPr>
        <p:txBody>
          <a:bodyPr>
            <a:noAutofit/>
          </a:bodyPr>
          <a:lstStyle/>
          <a:p>
            <a:pPr marL="449290" indent="-224645" algn="just" fontAlgn="auto">
              <a:lnSpc>
                <a:spcPct val="150000"/>
              </a:lnSpc>
              <a:spcBef>
                <a:spcPts val="0"/>
              </a:spcBef>
              <a:spcAft>
                <a:spcPts val="0"/>
              </a:spcAft>
              <a:defRPr/>
            </a:pPr>
            <a:r>
              <a:rPr lang="en-US" sz="1400" dirty="0"/>
              <a:t>Panels can be given to selected individuals.</a:t>
            </a:r>
          </a:p>
          <a:p>
            <a:pPr marL="449290" indent="-224645" algn="just" fontAlgn="auto">
              <a:lnSpc>
                <a:spcPct val="150000"/>
              </a:lnSpc>
              <a:spcBef>
                <a:spcPts val="0"/>
              </a:spcBef>
              <a:spcAft>
                <a:spcPts val="0"/>
              </a:spcAft>
              <a:defRPr/>
            </a:pPr>
            <a:r>
              <a:rPr lang="en-US" sz="1400" dirty="0"/>
              <a:t>Can be used to identify poor performance of HRT.</a:t>
            </a:r>
          </a:p>
          <a:p>
            <a:pPr marL="449290" indent="-224645" algn="just" fontAlgn="auto">
              <a:lnSpc>
                <a:spcPct val="150000"/>
              </a:lnSpc>
              <a:spcBef>
                <a:spcPts val="0"/>
              </a:spcBef>
              <a:spcAft>
                <a:spcPts val="0"/>
              </a:spcAft>
              <a:defRPr/>
            </a:pPr>
            <a:r>
              <a:rPr lang="en-US" sz="1400" dirty="0"/>
              <a:t>Creates unique identifiers for participants.</a:t>
            </a:r>
          </a:p>
          <a:p>
            <a:pPr marL="449290" indent="-224645" algn="just" fontAlgn="auto">
              <a:lnSpc>
                <a:spcPct val="150000"/>
              </a:lnSpc>
              <a:spcBef>
                <a:spcPts val="0"/>
              </a:spcBef>
              <a:spcAft>
                <a:spcPts val="0"/>
              </a:spcAft>
              <a:defRPr/>
            </a:pPr>
            <a:r>
              <a:rPr lang="en-US" sz="1400" dirty="0"/>
              <a:t>Allows for timely data analysis and corrective action.</a:t>
            </a:r>
          </a:p>
          <a:p>
            <a:pPr marL="449290" indent="-224645" algn="just" fontAlgn="auto">
              <a:lnSpc>
                <a:spcPct val="150000"/>
              </a:lnSpc>
              <a:spcBef>
                <a:spcPts val="0"/>
              </a:spcBef>
              <a:spcAft>
                <a:spcPts val="0"/>
              </a:spcAft>
              <a:defRPr/>
            </a:pPr>
            <a:r>
              <a:rPr lang="en-US" sz="1400" dirty="0"/>
              <a:t>Can be used to compare data against other testers in the program.</a:t>
            </a:r>
          </a:p>
          <a:p>
            <a:pPr marL="449290" indent="-224645" algn="just" fontAlgn="auto">
              <a:lnSpc>
                <a:spcPct val="150000"/>
              </a:lnSpc>
              <a:spcBef>
                <a:spcPts val="0"/>
              </a:spcBef>
              <a:spcAft>
                <a:spcPts val="0"/>
              </a:spcAft>
              <a:defRPr/>
            </a:pPr>
            <a:r>
              <a:rPr lang="en-US" sz="1400" dirty="0"/>
              <a:t>Can be used to evaluate competence of testers.</a:t>
            </a:r>
          </a:p>
          <a:p>
            <a:pPr marL="449290" indent="-224645" algn="just" fontAlgn="auto">
              <a:lnSpc>
                <a:spcPct val="150000"/>
              </a:lnSpc>
              <a:spcBef>
                <a:spcPts val="0"/>
              </a:spcBef>
              <a:spcAft>
                <a:spcPts val="0"/>
              </a:spcAft>
              <a:defRPr/>
            </a:pPr>
            <a:r>
              <a:rPr lang="en-US" sz="1400" dirty="0"/>
              <a:t>Monitors trends in the system.</a:t>
            </a:r>
          </a:p>
          <a:p>
            <a:pPr marL="449290" indent="-224645" algn="just" fontAlgn="auto">
              <a:lnSpc>
                <a:spcPct val="150000"/>
              </a:lnSpc>
              <a:spcBef>
                <a:spcPts val="0"/>
              </a:spcBef>
              <a:spcAft>
                <a:spcPts val="0"/>
              </a:spcAft>
              <a:defRPr/>
            </a:pPr>
            <a:r>
              <a:rPr lang="en-US" sz="1400" dirty="0"/>
              <a:t>Reduces overall turnaround time for </a:t>
            </a:r>
            <a:r>
              <a:rPr lang="en-US" sz="1400" dirty="0" err="1"/>
              <a:t>PTs.</a:t>
            </a:r>
            <a:endParaRPr lang="en-US" sz="1400" dirty="0"/>
          </a:p>
          <a:p>
            <a:pPr marL="449290" indent="-224645" algn="just" fontAlgn="auto">
              <a:lnSpc>
                <a:spcPct val="150000"/>
              </a:lnSpc>
              <a:spcBef>
                <a:spcPts val="0"/>
              </a:spcBef>
              <a:spcAft>
                <a:spcPts val="0"/>
              </a:spcAft>
              <a:defRPr/>
            </a:pPr>
            <a:r>
              <a:rPr lang="en-US" sz="1400" dirty="0"/>
              <a:t>Provides and stores data of past PT events.</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1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10"/>
          <p:cNvSpPr txBox="1">
            <a:spLocks noGrp="1"/>
          </p:cNvSpPr>
          <p:nvPr>
            <p:ph type="title"/>
          </p:nvPr>
        </p:nvSpPr>
        <p:spPr>
          <a:xfrm>
            <a:off x="1366194" y="719956"/>
            <a:ext cx="3851275" cy="425450"/>
          </a:xfrm>
        </p:spPr>
        <p:txBody>
          <a:bodyPr/>
          <a:lstStyle/>
          <a:p>
            <a:pPr>
              <a:spcBef>
                <a:spcPct val="0"/>
              </a:spcBef>
            </a:pPr>
            <a:r>
              <a:rPr lang="en-US" altLang="en-US" sz="1800" b="1" dirty="0">
                <a:latin typeface="Helvetica" panose="020B0604020202020204" pitchFamily="34" charset="0"/>
                <a:cs typeface="Lora" charset="0"/>
                <a:sym typeface="Lora" charset="0"/>
              </a:rPr>
              <a:t>Data capture at HTS sites - Health Information System  Assessment showed: </a:t>
            </a:r>
          </a:p>
        </p:txBody>
      </p:sp>
      <p:sp>
        <p:nvSpPr>
          <p:cNvPr id="312" name="Shape 312"/>
          <p:cNvSpPr txBox="1">
            <a:spLocks noGrp="1"/>
          </p:cNvSpPr>
          <p:nvPr>
            <p:ph type="body" idx="2"/>
          </p:nvPr>
        </p:nvSpPr>
        <p:spPr>
          <a:xfrm>
            <a:off x="3363862" y="2160116"/>
            <a:ext cx="2297530" cy="1187097"/>
          </a:xfrm>
        </p:spPr>
        <p:txBody>
          <a:bodyPr>
            <a:noAutofit/>
          </a:bodyPr>
          <a:lstStyle/>
          <a:p>
            <a:pPr marL="449290" indent="-224645" fontAlgn="auto">
              <a:spcAft>
                <a:spcPts val="0"/>
              </a:spcAft>
              <a:defRPr/>
            </a:pPr>
            <a:r>
              <a:rPr lang="en-US" sz="1200" dirty="0"/>
              <a:t>Unclear role of RHA as it relates to data flow</a:t>
            </a:r>
          </a:p>
          <a:p>
            <a:pPr marL="449290" indent="-224645" fontAlgn="auto">
              <a:spcAft>
                <a:spcPts val="0"/>
              </a:spcAft>
              <a:defRPr/>
            </a:pPr>
            <a:endParaRPr lang="en-US" sz="1200" dirty="0"/>
          </a:p>
          <a:p>
            <a:pPr marL="449290" indent="-224645" fontAlgn="auto">
              <a:spcAft>
                <a:spcPts val="0"/>
              </a:spcAft>
              <a:defRPr/>
            </a:pPr>
            <a:r>
              <a:rPr lang="en-US" sz="1200" dirty="0"/>
              <a:t>Unclear use of data for regional decision-making</a:t>
            </a:r>
          </a:p>
        </p:txBody>
      </p:sp>
      <p:sp>
        <p:nvSpPr>
          <p:cNvPr id="15365" name="Shape 313"/>
          <p:cNvSpPr txBox="1">
            <a:spLocks noGrp="1"/>
          </p:cNvSpPr>
          <p:nvPr>
            <p:ph type="body" idx="3"/>
          </p:nvPr>
        </p:nvSpPr>
        <p:spPr>
          <a:xfrm>
            <a:off x="6249028" y="2160116"/>
            <a:ext cx="2298700" cy="2653433"/>
          </a:xfrm>
        </p:spPr>
        <p:txBody>
          <a:bodyPr/>
          <a:lstStyle/>
          <a:p>
            <a:pPr marL="449290" indent="-224645" fontAlgn="auto">
              <a:spcAft>
                <a:spcPts val="0"/>
              </a:spcAft>
              <a:defRPr/>
            </a:pPr>
            <a:r>
              <a:rPr lang="en-US" sz="1200" dirty="0"/>
              <a:t>Outdated and unstable surveillance HIS platform</a:t>
            </a:r>
          </a:p>
          <a:p>
            <a:pPr marL="449290" indent="-224645" fontAlgn="auto">
              <a:spcAft>
                <a:spcPts val="0"/>
              </a:spcAft>
              <a:defRPr/>
            </a:pPr>
            <a:endParaRPr lang="en-US" sz="1200" dirty="0"/>
          </a:p>
          <a:p>
            <a:pPr marL="449290" indent="-224645" fontAlgn="auto">
              <a:spcAft>
                <a:spcPts val="0"/>
              </a:spcAft>
              <a:defRPr/>
            </a:pPr>
            <a:r>
              <a:rPr lang="en-US" sz="1200" dirty="0"/>
              <a:t>Manual data entry of case reports</a:t>
            </a:r>
          </a:p>
          <a:p>
            <a:pPr marL="449290" indent="-224645" fontAlgn="auto">
              <a:spcAft>
                <a:spcPts val="0"/>
              </a:spcAft>
              <a:defRPr/>
            </a:pPr>
            <a:endParaRPr lang="en-US" sz="1200" dirty="0"/>
          </a:p>
          <a:p>
            <a:pPr marL="449290" indent="-224645" fontAlgn="auto">
              <a:spcAft>
                <a:spcPts val="0"/>
              </a:spcAft>
              <a:defRPr/>
            </a:pPr>
            <a:r>
              <a:rPr lang="en-US" sz="1200" dirty="0"/>
              <a:t>Manual deduplication of cases (patients retesting several places)</a:t>
            </a:r>
          </a:p>
          <a:p>
            <a:pPr marL="449290" indent="-224645" fontAlgn="auto">
              <a:spcAft>
                <a:spcPts val="0"/>
              </a:spcAft>
              <a:defRPr/>
            </a:pPr>
            <a:endParaRPr lang="en-US" sz="1200" dirty="0"/>
          </a:p>
          <a:p>
            <a:pPr marL="449290" indent="-224645" fontAlgn="auto">
              <a:spcAft>
                <a:spcPts val="0"/>
              </a:spcAft>
              <a:defRPr/>
            </a:pPr>
            <a:r>
              <a:rPr lang="en-US" sz="1200" dirty="0"/>
              <a:t>Manual analysis of report </a:t>
            </a:r>
          </a:p>
        </p:txBody>
      </p:sp>
      <p:sp>
        <p:nvSpPr>
          <p:cNvPr id="12" name="Google Shape;377;g13f619f3b10_1_8">
            <a:extLst>
              <a:ext uri="{FF2B5EF4-FFF2-40B4-BE49-F238E27FC236}">
                <a16:creationId xmlns:a16="http://schemas.microsoft.com/office/drawing/2014/main" id="{3DD4E01C-6996-6A7B-2558-BE9F964C0284}"/>
              </a:ext>
            </a:extLst>
          </p:cNvPr>
          <p:cNvSpPr/>
          <p:nvPr/>
        </p:nvSpPr>
        <p:spPr>
          <a:xfrm>
            <a:off x="396106" y="1584052"/>
            <a:ext cx="2376264" cy="444912"/>
          </a:xfrm>
          <a:prstGeom prst="homePlate">
            <a:avLst>
              <a:gd name="adj" fmla="val 50000"/>
            </a:avLst>
          </a:prstGeom>
          <a:solidFill>
            <a:srgbClr val="15A3AC"/>
          </a:solidFill>
          <a:ln>
            <a:noFill/>
          </a:ln>
        </p:spPr>
        <p:txBody>
          <a:bodyPr spcFirstLastPara="1" wrap="square" lIns="121900" tIns="121900" rIns="121900" bIns="121900" anchor="ctr" anchorCtr="0">
            <a:noAutofit/>
          </a:bodyPr>
          <a:lstStyle/>
          <a:p>
            <a:pPr algn="ctr"/>
            <a:r>
              <a:rPr lang="en-US" sz="2400" dirty="0">
                <a:solidFill>
                  <a:srgbClr val="FFFFFF"/>
                </a:solidFill>
              </a:rPr>
              <a:t>Facility Level</a:t>
            </a:r>
            <a:endParaRPr sz="2400" dirty="0">
              <a:solidFill>
                <a:srgbClr val="FFFFFF"/>
              </a:solidFill>
            </a:endParaRPr>
          </a:p>
        </p:txBody>
      </p:sp>
      <p:sp>
        <p:nvSpPr>
          <p:cNvPr id="13" name="Google Shape;380;g13f619f3b10_1_8">
            <a:extLst>
              <a:ext uri="{FF2B5EF4-FFF2-40B4-BE49-F238E27FC236}">
                <a16:creationId xmlns:a16="http://schemas.microsoft.com/office/drawing/2014/main" id="{8305CEAF-3FBE-A3F2-7E5B-38AC9B5E7A34}"/>
              </a:ext>
            </a:extLst>
          </p:cNvPr>
          <p:cNvSpPr/>
          <p:nvPr/>
        </p:nvSpPr>
        <p:spPr>
          <a:xfrm>
            <a:off x="3291831" y="1577372"/>
            <a:ext cx="2431526" cy="458271"/>
          </a:xfrm>
          <a:prstGeom prst="chevron">
            <a:avLst>
              <a:gd name="adj" fmla="val 50000"/>
            </a:avLst>
          </a:prstGeom>
          <a:solidFill>
            <a:srgbClr val="5D7E8D"/>
          </a:solidFill>
          <a:ln>
            <a:noFill/>
          </a:ln>
        </p:spPr>
        <p:txBody>
          <a:bodyPr spcFirstLastPara="1" wrap="square" lIns="121900" tIns="121900" rIns="121900" bIns="121900" anchor="ctr" anchorCtr="0">
            <a:noAutofit/>
          </a:bodyPr>
          <a:lstStyle/>
          <a:p>
            <a:pPr algn="ctr"/>
            <a:r>
              <a:rPr lang="en-US" sz="2400" dirty="0">
                <a:solidFill>
                  <a:srgbClr val="FFFFFF"/>
                </a:solidFill>
              </a:rPr>
              <a:t>Regional</a:t>
            </a:r>
            <a:endParaRPr sz="2400" dirty="0">
              <a:solidFill>
                <a:srgbClr val="FFFFFF"/>
              </a:solidFill>
            </a:endParaRPr>
          </a:p>
        </p:txBody>
      </p:sp>
      <p:sp>
        <p:nvSpPr>
          <p:cNvPr id="14" name="Google Shape;374;g13f619f3b10_1_8">
            <a:extLst>
              <a:ext uri="{FF2B5EF4-FFF2-40B4-BE49-F238E27FC236}">
                <a16:creationId xmlns:a16="http://schemas.microsoft.com/office/drawing/2014/main" id="{E648042A-F29D-E6E9-84BF-A069223182B7}"/>
              </a:ext>
            </a:extLst>
          </p:cNvPr>
          <p:cNvSpPr/>
          <p:nvPr/>
        </p:nvSpPr>
        <p:spPr>
          <a:xfrm>
            <a:off x="6249028" y="1564801"/>
            <a:ext cx="2399827" cy="462621"/>
          </a:xfrm>
          <a:prstGeom prst="chevron">
            <a:avLst>
              <a:gd name="adj" fmla="val 50000"/>
            </a:avLst>
          </a:prstGeom>
          <a:solidFill>
            <a:srgbClr val="5B6A70"/>
          </a:solidFill>
          <a:ln>
            <a:noFill/>
          </a:ln>
        </p:spPr>
        <p:txBody>
          <a:bodyPr spcFirstLastPara="1" wrap="square" lIns="121900" tIns="121900" rIns="121900" bIns="121900" anchor="ctr" anchorCtr="0">
            <a:noAutofit/>
          </a:bodyPr>
          <a:lstStyle/>
          <a:p>
            <a:pPr algn="ctr"/>
            <a:r>
              <a:rPr lang="en-US" sz="2400" dirty="0">
                <a:solidFill>
                  <a:srgbClr val="FFFFFF"/>
                </a:solidFill>
              </a:rPr>
              <a:t>National</a:t>
            </a:r>
            <a:endParaRPr sz="2400" dirty="0">
              <a:solidFill>
                <a:srgbClr val="FFFFFF"/>
              </a:solidFill>
            </a:endParaRPr>
          </a:p>
        </p:txBody>
      </p:sp>
      <p:sp>
        <p:nvSpPr>
          <p:cNvPr id="15" name="Shape 312"/>
          <p:cNvSpPr txBox="1">
            <a:spLocks/>
          </p:cNvSpPr>
          <p:nvPr/>
        </p:nvSpPr>
        <p:spPr bwMode="auto">
          <a:xfrm>
            <a:off x="435473" y="2160116"/>
            <a:ext cx="2297530" cy="265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43" tIns="89843" rIns="89843" bIns="89843" numCol="1" anchor="t" anchorCtr="0" compatLnSpc="1">
            <a:prstTxWarp prst="textNoShape">
              <a:avLst/>
            </a:prstTxWarp>
            <a:noAutofit/>
          </a:bodyPr>
          <a:lstStyle>
            <a:defPPr marR="0" lvl="0" algn="l" rtl="0">
              <a:lnSpc>
                <a:spcPct val="100000"/>
              </a:lnSpc>
              <a:spcBef>
                <a:spcPts val="0"/>
              </a:spcBef>
              <a:spcAft>
                <a:spcPts val="0"/>
              </a:spcAft>
            </a:defPPr>
            <a:lvl1pPr lvl="0" algn="l" rtl="0" eaLnBrk="1" fontAlgn="base" hangingPunct="1">
              <a:spcBef>
                <a:spcPts val="0"/>
              </a:spcBef>
              <a:spcAft>
                <a:spcPct val="0"/>
              </a:spcAft>
              <a:buClr>
                <a:srgbClr val="92D050"/>
              </a:buClr>
              <a:buSzPct val="100000"/>
              <a:buFont typeface="Arial" pitchFamily="34" charset="0"/>
              <a:buChar char="•"/>
              <a:defRPr sz="1800">
                <a:solidFill>
                  <a:srgbClr val="000000"/>
                </a:solidFill>
                <a:latin typeface="Helvetica" pitchFamily="2" charset="0"/>
                <a:ea typeface="Helvetica" pitchFamily="2" charset="0"/>
                <a:cs typeface="Helvetica" panose="020B0604020202020204" pitchFamily="34" charset="0"/>
                <a:sym typeface="Arial" panose="020B0604020202020204" pitchFamily="34" charset="0"/>
              </a:defRPr>
            </a:lvl1pPr>
            <a:lvl2pPr lvl="1" algn="l" rtl="0" eaLnBrk="1" fontAlgn="base" hangingPunct="1">
              <a:spcBef>
                <a:spcPts val="0"/>
              </a:spcBef>
              <a:spcAft>
                <a:spcPct val="0"/>
              </a:spcAft>
              <a:buSzPct val="100000"/>
              <a:defRPr sz="1800">
                <a:solidFill>
                  <a:srgbClr val="000000"/>
                </a:solidFill>
                <a:latin typeface="Arial"/>
                <a:ea typeface="Arial"/>
                <a:cs typeface="Arial"/>
                <a:sym typeface="Arial" panose="020B0604020202020204" pitchFamily="34" charset="0"/>
              </a:defRPr>
            </a:lvl2pPr>
            <a:lvl3pPr lvl="2" algn="l" rtl="0" eaLnBrk="1" fontAlgn="base" hangingPunct="1">
              <a:spcBef>
                <a:spcPts val="0"/>
              </a:spcBef>
              <a:spcAft>
                <a:spcPct val="0"/>
              </a:spcAft>
              <a:buSzPct val="100000"/>
              <a:defRPr sz="1800">
                <a:solidFill>
                  <a:srgbClr val="000000"/>
                </a:solidFill>
                <a:latin typeface="Arial"/>
                <a:ea typeface="Arial"/>
                <a:cs typeface="Arial"/>
                <a:sym typeface="Arial" panose="020B0604020202020204" pitchFamily="34" charset="0"/>
              </a:defRPr>
            </a:lvl3pPr>
            <a:lvl4pPr lvl="3" algn="l" rtl="0" eaLnBrk="1" fontAlgn="base" hangingPunct="1">
              <a:spcBef>
                <a:spcPts val="0"/>
              </a:spcBef>
              <a:spcAft>
                <a:spcPct val="0"/>
              </a:spcAft>
              <a:defRPr sz="1400">
                <a:solidFill>
                  <a:srgbClr val="000000"/>
                </a:solidFill>
                <a:latin typeface="Arial"/>
                <a:ea typeface="Arial"/>
                <a:cs typeface="Arial"/>
                <a:sym typeface="Arial" panose="020B0604020202020204" pitchFamily="34" charset="0"/>
              </a:defRPr>
            </a:lvl4pPr>
            <a:lvl5pPr lvl="4" algn="l" rtl="0" eaLnBrk="1" fontAlgn="base" hangingPunct="1">
              <a:spcBef>
                <a:spcPts val="0"/>
              </a:spcBef>
              <a:spcAft>
                <a:spcPct val="0"/>
              </a:spcAft>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49290" indent="-224645" fontAlgn="auto">
              <a:spcAft>
                <a:spcPts val="0"/>
              </a:spcAft>
              <a:defRPr/>
            </a:pPr>
            <a:r>
              <a:rPr lang="en-US" sz="1200" kern="0" dirty="0"/>
              <a:t>Manual, laborious paper-based data collection (Logbook)</a:t>
            </a:r>
          </a:p>
          <a:p>
            <a:pPr marL="449290" indent="-224645" fontAlgn="auto">
              <a:spcAft>
                <a:spcPts val="0"/>
              </a:spcAft>
              <a:defRPr/>
            </a:pPr>
            <a:endParaRPr lang="en-US" sz="1200" kern="0" dirty="0"/>
          </a:p>
          <a:p>
            <a:pPr marL="449290" indent="-224645" fontAlgn="auto">
              <a:spcAft>
                <a:spcPts val="0"/>
              </a:spcAft>
              <a:defRPr/>
            </a:pPr>
            <a:r>
              <a:rPr lang="en-US" sz="1200" kern="0" dirty="0"/>
              <a:t>Time consuming report generation</a:t>
            </a:r>
          </a:p>
          <a:p>
            <a:pPr marL="449290" indent="-224645" fontAlgn="auto">
              <a:spcAft>
                <a:spcPts val="0"/>
              </a:spcAft>
              <a:defRPr/>
            </a:pPr>
            <a:endParaRPr lang="en-US" sz="1200" kern="0" dirty="0"/>
          </a:p>
          <a:p>
            <a:pPr marL="449290" indent="-224645" fontAlgn="auto">
              <a:spcAft>
                <a:spcPts val="0"/>
              </a:spcAft>
              <a:defRPr/>
            </a:pPr>
            <a:r>
              <a:rPr lang="en-US" sz="1200" kern="0" dirty="0"/>
              <a:t>Lack of standardized process (each site has own procedures)</a:t>
            </a:r>
          </a:p>
          <a:p>
            <a:pPr marL="449290" indent="-224645" fontAlgn="auto">
              <a:spcAft>
                <a:spcPts val="0"/>
              </a:spcAft>
              <a:defRPr/>
            </a:pPr>
            <a:endParaRPr lang="en-US" sz="1200" kern="0" dirty="0"/>
          </a:p>
          <a:p>
            <a:pPr marL="449290" indent="-224645" fontAlgn="auto">
              <a:spcAft>
                <a:spcPts val="0"/>
              </a:spcAft>
              <a:defRPr/>
            </a:pPr>
            <a:r>
              <a:rPr lang="en-US" sz="1200" kern="0" dirty="0"/>
              <a:t>Incomplete logbooks</a:t>
            </a:r>
          </a:p>
        </p:txBody>
      </p:sp>
    </p:spTree>
    <p:extLst>
      <p:ext uri="{BB962C8B-B14F-4D97-AF65-F5344CB8AC3E}">
        <p14:creationId xmlns:p14="http://schemas.microsoft.com/office/powerpoint/2010/main" val="84464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10"/>
          <p:cNvSpPr txBox="1">
            <a:spLocks noGrp="1"/>
          </p:cNvSpPr>
          <p:nvPr>
            <p:ph type="title"/>
          </p:nvPr>
        </p:nvSpPr>
        <p:spPr>
          <a:xfrm>
            <a:off x="1404218" y="791964"/>
            <a:ext cx="3998464" cy="425450"/>
          </a:xfrm>
        </p:spPr>
        <p:txBody>
          <a:bodyPr/>
          <a:lstStyle/>
          <a:p>
            <a:pPr>
              <a:spcBef>
                <a:spcPct val="0"/>
              </a:spcBef>
            </a:pPr>
            <a:r>
              <a:rPr lang="en-US" altLang="en-US" sz="1800" b="1" dirty="0">
                <a:latin typeface="Helvetica" panose="020B0604020202020204" pitchFamily="34" charset="0"/>
                <a:cs typeface="Lora" charset="0"/>
                <a:sym typeface="Lora" charset="0"/>
              </a:rPr>
              <a:t>Next steps – Expansion of HMIS to collect HIV information nationally</a:t>
            </a:r>
          </a:p>
        </p:txBody>
      </p:sp>
      <p:sp>
        <p:nvSpPr>
          <p:cNvPr id="15365" name="Shape 313"/>
          <p:cNvSpPr txBox="1">
            <a:spLocks noGrp="1"/>
          </p:cNvSpPr>
          <p:nvPr>
            <p:ph type="body" idx="3"/>
          </p:nvPr>
        </p:nvSpPr>
        <p:spPr>
          <a:xfrm>
            <a:off x="4860602" y="2376140"/>
            <a:ext cx="4032448" cy="1944216"/>
          </a:xfrm>
        </p:spPr>
        <p:txBody>
          <a:bodyPr/>
          <a:lstStyle/>
          <a:p>
            <a:pPr marL="449290" indent="-224645" fontAlgn="auto">
              <a:lnSpc>
                <a:spcPct val="200000"/>
              </a:lnSpc>
              <a:spcAft>
                <a:spcPts val="0"/>
              </a:spcAft>
              <a:defRPr/>
            </a:pPr>
            <a:r>
              <a:rPr lang="en-US" sz="1200" dirty="0"/>
              <a:t>Outdated and unstable surveillance HIS platform</a:t>
            </a:r>
          </a:p>
          <a:p>
            <a:pPr marL="449290" indent="-224645" fontAlgn="auto">
              <a:lnSpc>
                <a:spcPct val="200000"/>
              </a:lnSpc>
              <a:spcAft>
                <a:spcPts val="0"/>
              </a:spcAft>
              <a:defRPr/>
            </a:pPr>
            <a:r>
              <a:rPr lang="en-US" sz="1200" dirty="0"/>
              <a:t>Manual data entry of case reports</a:t>
            </a:r>
          </a:p>
          <a:p>
            <a:pPr marL="449290" indent="-224645" fontAlgn="auto">
              <a:lnSpc>
                <a:spcPct val="200000"/>
              </a:lnSpc>
              <a:spcAft>
                <a:spcPts val="0"/>
              </a:spcAft>
              <a:defRPr/>
            </a:pPr>
            <a:r>
              <a:rPr lang="en-US" sz="1200" dirty="0"/>
              <a:t>Manual deduplication of cases (patients retesting several places)</a:t>
            </a:r>
          </a:p>
          <a:p>
            <a:pPr marL="449290" indent="-224645" fontAlgn="auto">
              <a:lnSpc>
                <a:spcPct val="200000"/>
              </a:lnSpc>
              <a:spcAft>
                <a:spcPts val="0"/>
              </a:spcAft>
              <a:defRPr/>
            </a:pPr>
            <a:r>
              <a:rPr lang="en-US" sz="1200" dirty="0"/>
              <a:t>Manual analysis of report </a:t>
            </a:r>
          </a:p>
        </p:txBody>
      </p:sp>
      <p:pic>
        <p:nvPicPr>
          <p:cNvPr id="10" name="Picture 4">
            <a:extLst>
              <a:ext uri="{FF2B5EF4-FFF2-40B4-BE49-F238E27FC236}">
                <a16:creationId xmlns:a16="http://schemas.microsoft.com/office/drawing/2014/main" id="{BF066281-F625-B773-31DE-D3F7AE4DB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82" y="1522240"/>
            <a:ext cx="4752528" cy="324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47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99"/>
          <p:cNvSpPr txBox="1">
            <a:spLocks noGrp="1"/>
          </p:cNvSpPr>
          <p:nvPr>
            <p:ph type="ctrTitle"/>
          </p:nvPr>
        </p:nvSpPr>
        <p:spPr>
          <a:xfrm>
            <a:off x="1990724" y="1658938"/>
            <a:ext cx="3949997" cy="1136650"/>
          </a:xfrm>
        </p:spPr>
        <p:txBody>
          <a:bodyPr/>
          <a:lstStyle/>
          <a:p>
            <a:pPr>
              <a:spcBef>
                <a:spcPct val="0"/>
              </a:spcBef>
              <a:buSzTx/>
            </a:pPr>
            <a:r>
              <a:rPr lang="en-US" altLang="en-US" sz="1800" b="1" dirty="0">
                <a:latin typeface="Helvetica" panose="020B0604020202020204" pitchFamily="34" charset="0"/>
                <a:cs typeface="Lora" charset="0"/>
                <a:sym typeface="Lora" charset="0"/>
              </a:rPr>
              <a:t>The </a:t>
            </a:r>
            <a:r>
              <a:rPr lang="en-US" altLang="en-US" sz="1800" b="1" dirty="0" err="1">
                <a:latin typeface="Helvetica" panose="020B0604020202020204" pitchFamily="34" charset="0"/>
                <a:cs typeface="Lora" charset="0"/>
                <a:sym typeface="Lora" charset="0"/>
              </a:rPr>
              <a:t>ePT</a:t>
            </a:r>
            <a:r>
              <a:rPr lang="en-US" altLang="en-US" sz="1800" b="1" dirty="0">
                <a:latin typeface="Helvetica" panose="020B0604020202020204" pitchFamily="34" charset="0"/>
                <a:cs typeface="Lora" charset="0"/>
                <a:sym typeface="Lora" charset="0"/>
              </a:rPr>
              <a:t> and Rapid Test Continuous Quality Improvement (RTCQI)</a:t>
            </a:r>
          </a:p>
        </p:txBody>
      </p:sp>
      <p:pic>
        <p:nvPicPr>
          <p:cNvPr id="12292" name="Picture 6"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2238375"/>
            <a:ext cx="5667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hape 101"/>
          <p:cNvSpPr txBox="1">
            <a:spLocks noChangeArrowheads="1"/>
          </p:cNvSpPr>
          <p:nvPr/>
        </p:nvSpPr>
        <p:spPr bwMode="auto">
          <a:xfrm>
            <a:off x="1116013" y="2244725"/>
            <a:ext cx="53498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3" tIns="89843" rIns="89843" bIns="8984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a:solidFill>
                  <a:srgbClr val="00B0F0"/>
                </a:solidFill>
                <a:latin typeface="Helvetica Black"/>
                <a:cs typeface="Lora" charset="0"/>
                <a:sym typeface="Lora" charset="0"/>
              </a:rPr>
              <a:t>1</a:t>
            </a:r>
          </a:p>
        </p:txBody>
      </p:sp>
    </p:spTree>
    <p:extLst>
      <p:ext uri="{BB962C8B-B14F-4D97-AF65-F5344CB8AC3E}">
        <p14:creationId xmlns:p14="http://schemas.microsoft.com/office/powerpoint/2010/main" val="91675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heel(1)">
                                      <p:cBhvr>
                                        <p:cTn id="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310"/>
          <p:cNvSpPr txBox="1">
            <a:spLocks noGrp="1"/>
          </p:cNvSpPr>
          <p:nvPr>
            <p:ph type="title"/>
          </p:nvPr>
        </p:nvSpPr>
        <p:spPr>
          <a:xfrm>
            <a:off x="1404218" y="791964"/>
            <a:ext cx="3998464" cy="425450"/>
          </a:xfrm>
        </p:spPr>
        <p:txBody>
          <a:bodyPr/>
          <a:lstStyle/>
          <a:p>
            <a:pPr>
              <a:spcBef>
                <a:spcPct val="0"/>
              </a:spcBef>
            </a:pPr>
            <a:r>
              <a:rPr lang="en-US" altLang="en-US" sz="1800" b="1" dirty="0">
                <a:latin typeface="Helvetica" panose="020B0604020202020204" pitchFamily="34" charset="0"/>
                <a:cs typeface="Lora" charset="0"/>
                <a:sym typeface="Lora" charset="0"/>
              </a:rPr>
              <a:t>Next steps – Expansion of HMIS to collect HIV information nationally</a:t>
            </a:r>
          </a:p>
        </p:txBody>
      </p:sp>
      <p:sp>
        <p:nvSpPr>
          <p:cNvPr id="15365" name="Shape 313"/>
          <p:cNvSpPr txBox="1">
            <a:spLocks noGrp="1"/>
          </p:cNvSpPr>
          <p:nvPr>
            <p:ph type="body" idx="3"/>
          </p:nvPr>
        </p:nvSpPr>
        <p:spPr>
          <a:xfrm>
            <a:off x="4860602" y="2376140"/>
            <a:ext cx="4032448" cy="1944216"/>
          </a:xfrm>
        </p:spPr>
        <p:txBody>
          <a:bodyPr/>
          <a:lstStyle/>
          <a:p>
            <a:pPr marL="449290" indent="-224645" fontAlgn="auto">
              <a:lnSpc>
                <a:spcPct val="200000"/>
              </a:lnSpc>
              <a:spcAft>
                <a:spcPts val="0"/>
              </a:spcAft>
              <a:defRPr/>
            </a:pPr>
            <a:r>
              <a:rPr lang="en-US" sz="1200" dirty="0"/>
              <a:t>Outdated and unstable surveillance HIS platform</a:t>
            </a:r>
          </a:p>
          <a:p>
            <a:pPr marL="449290" indent="-224645" fontAlgn="auto">
              <a:lnSpc>
                <a:spcPct val="200000"/>
              </a:lnSpc>
              <a:spcAft>
                <a:spcPts val="0"/>
              </a:spcAft>
              <a:defRPr/>
            </a:pPr>
            <a:r>
              <a:rPr lang="en-US" sz="1200" dirty="0"/>
              <a:t>Manual data entry of case reports</a:t>
            </a:r>
          </a:p>
          <a:p>
            <a:pPr marL="449290" indent="-224645" fontAlgn="auto">
              <a:lnSpc>
                <a:spcPct val="200000"/>
              </a:lnSpc>
              <a:spcAft>
                <a:spcPts val="0"/>
              </a:spcAft>
              <a:defRPr/>
            </a:pPr>
            <a:r>
              <a:rPr lang="en-US" sz="1200" dirty="0"/>
              <a:t>Manual deduplication of cases (patients retesting several places)</a:t>
            </a:r>
          </a:p>
          <a:p>
            <a:pPr marL="449290" indent="-224645" fontAlgn="auto">
              <a:lnSpc>
                <a:spcPct val="200000"/>
              </a:lnSpc>
              <a:spcAft>
                <a:spcPts val="0"/>
              </a:spcAft>
              <a:defRPr/>
            </a:pPr>
            <a:r>
              <a:rPr lang="en-US" sz="1200" dirty="0"/>
              <a:t>Manual analysis of report </a:t>
            </a:r>
          </a:p>
        </p:txBody>
      </p:sp>
      <p:pic>
        <p:nvPicPr>
          <p:cNvPr id="5" name="Picture 6">
            <a:extLst>
              <a:ext uri="{FF2B5EF4-FFF2-40B4-BE49-F238E27FC236}">
                <a16:creationId xmlns:a16="http://schemas.microsoft.com/office/drawing/2014/main" id="{7A636ECD-7B6F-05F5-228E-00686B569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74" y="1368028"/>
            <a:ext cx="4896544" cy="343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09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Final tips and takeaways</a:t>
            </a:r>
          </a:p>
        </p:txBody>
      </p:sp>
      <p:sp>
        <p:nvSpPr>
          <p:cNvPr id="112" name="Shape 112"/>
          <p:cNvSpPr txBox="1">
            <a:spLocks noGrp="1"/>
          </p:cNvSpPr>
          <p:nvPr>
            <p:ph type="body" idx="1"/>
          </p:nvPr>
        </p:nvSpPr>
        <p:spPr>
          <a:xfrm>
            <a:off x="756146" y="1512044"/>
            <a:ext cx="6408712" cy="3024336"/>
          </a:xfrm>
        </p:spPr>
        <p:txBody>
          <a:bodyPr>
            <a:noAutofit/>
          </a:bodyPr>
          <a:lstStyle/>
          <a:p>
            <a:pPr marL="224645" algn="just" fontAlgn="auto">
              <a:lnSpc>
                <a:spcPct val="150000"/>
              </a:lnSpc>
              <a:spcBef>
                <a:spcPts val="0"/>
              </a:spcBef>
              <a:spcAft>
                <a:spcPts val="0"/>
              </a:spcAft>
              <a:buNone/>
              <a:defRPr/>
            </a:pPr>
            <a:r>
              <a:rPr lang="en-US" sz="1400" dirty="0"/>
              <a:t>Electronic data capture systems;</a:t>
            </a:r>
          </a:p>
          <a:p>
            <a:pPr marL="449290" indent="-224645" algn="just" fontAlgn="auto">
              <a:lnSpc>
                <a:spcPct val="200000"/>
              </a:lnSpc>
              <a:spcBef>
                <a:spcPts val="0"/>
              </a:spcBef>
              <a:spcAft>
                <a:spcPts val="0"/>
              </a:spcAft>
              <a:defRPr/>
            </a:pPr>
            <a:r>
              <a:rPr lang="en-US" sz="1400" dirty="0"/>
              <a:t>Supports the first 95% of the new UNAIDS targets.</a:t>
            </a:r>
          </a:p>
          <a:p>
            <a:pPr marL="449290" indent="-224645" algn="just" fontAlgn="auto">
              <a:lnSpc>
                <a:spcPct val="200000"/>
              </a:lnSpc>
              <a:spcBef>
                <a:spcPts val="0"/>
              </a:spcBef>
              <a:spcAft>
                <a:spcPts val="0"/>
              </a:spcAft>
              <a:defRPr/>
            </a:pPr>
            <a:r>
              <a:rPr lang="en-US" sz="1400" dirty="0"/>
              <a:t>Helps to ensure that an individual seeking HIV testing receives accurate results.</a:t>
            </a:r>
          </a:p>
          <a:p>
            <a:pPr marL="449290" indent="-224645" algn="just" fontAlgn="auto">
              <a:lnSpc>
                <a:spcPct val="200000"/>
              </a:lnSpc>
              <a:spcBef>
                <a:spcPts val="0"/>
              </a:spcBef>
              <a:spcAft>
                <a:spcPts val="0"/>
              </a:spcAft>
              <a:defRPr/>
            </a:pPr>
            <a:r>
              <a:rPr lang="en-US" sz="1400" dirty="0"/>
              <a:t>Allows for quality measures to ensure accuracy of testing.</a:t>
            </a:r>
          </a:p>
          <a:p>
            <a:pPr marL="449290" indent="-224645" algn="just" fontAlgn="auto">
              <a:lnSpc>
                <a:spcPct val="200000"/>
              </a:lnSpc>
              <a:spcBef>
                <a:spcPts val="0"/>
              </a:spcBef>
              <a:spcAft>
                <a:spcPts val="0"/>
              </a:spcAft>
              <a:defRPr/>
            </a:pPr>
            <a:r>
              <a:rPr lang="en-US" sz="1400" dirty="0"/>
              <a:t>Innovative data driven strategies and approaches can be implemented to ensure quality assurance.</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9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txBox="1">
            <a:spLocks noGrp="1"/>
          </p:cNvSpPr>
          <p:nvPr>
            <p:ph type="body" idx="1"/>
          </p:nvPr>
        </p:nvSpPr>
        <p:spPr>
          <a:xfrm>
            <a:off x="661720" y="1692064"/>
            <a:ext cx="2808312" cy="2736304"/>
          </a:xfrm>
        </p:spPr>
        <p:txBody>
          <a:bodyPr>
            <a:noAutofit/>
          </a:bodyPr>
          <a:lstStyle/>
          <a:p>
            <a:pPr lvl="0" fontAlgn="auto">
              <a:spcBef>
                <a:spcPts val="1000"/>
              </a:spcBef>
              <a:spcAft>
                <a:spcPts val="0"/>
              </a:spcAft>
              <a:buClrTx/>
              <a:buSzPct val="80000"/>
              <a:buNone/>
              <a:defRPr/>
            </a:pPr>
            <a:r>
              <a:rPr lang="en-US" sz="1400" kern="1200" dirty="0">
                <a:solidFill>
                  <a:prstClr val="black"/>
                </a:solidFill>
                <a:latin typeface="Times New Roman" panose="02020603050405020304" pitchFamily="18" charset="0"/>
                <a:cs typeface="Times New Roman" panose="02020603050405020304" pitchFamily="18" charset="0"/>
              </a:rPr>
              <a:t>Ministry of Health</a:t>
            </a:r>
          </a:p>
          <a:p>
            <a:pPr lvl="0" fontAlgn="auto">
              <a:spcBef>
                <a:spcPts val="1000"/>
              </a:spcBef>
              <a:spcAft>
                <a:spcPts val="0"/>
              </a:spcAft>
              <a:buClrTx/>
              <a:buSzPct val="80000"/>
              <a:buNone/>
              <a:defRPr/>
            </a:pPr>
            <a:r>
              <a:rPr lang="en-US" sz="1400" dirty="0">
                <a:solidFill>
                  <a:prstClr val="black"/>
                </a:solidFill>
                <a:latin typeface="Times New Roman" panose="02020603050405020304" pitchFamily="18" charset="0"/>
                <a:cs typeface="Times New Roman" panose="02020603050405020304" pitchFamily="18" charset="0"/>
                <a:hlinkClick r:id="rId3"/>
              </a:rPr>
              <a:t>www.health.gov.tt</a:t>
            </a:r>
            <a:endParaRPr lang="en-US" sz="1400" dirty="0">
              <a:solidFill>
                <a:prstClr val="black"/>
              </a:solidFill>
              <a:latin typeface="Times New Roman" panose="02020603050405020304" pitchFamily="18" charset="0"/>
              <a:cs typeface="Times New Roman" panose="02020603050405020304" pitchFamily="18" charset="0"/>
            </a:endParaRPr>
          </a:p>
          <a:p>
            <a:pPr lvl="0" fontAlgn="auto">
              <a:spcBef>
                <a:spcPts val="1000"/>
              </a:spcBef>
              <a:spcAft>
                <a:spcPts val="0"/>
              </a:spcAft>
              <a:buClrTx/>
              <a:buSzPct val="80000"/>
              <a:buNone/>
              <a:defRPr/>
            </a:pPr>
            <a:endParaRPr lang="en-US" sz="1400" kern="1200" dirty="0">
              <a:solidFill>
                <a:prstClr val="black"/>
              </a:solidFill>
              <a:latin typeface="Times New Roman" panose="02020603050405020304" pitchFamily="18" charset="0"/>
              <a:cs typeface="Times New Roman" panose="02020603050405020304" pitchFamily="18" charset="0"/>
            </a:endParaRPr>
          </a:p>
          <a:p>
            <a:pPr fontAlgn="auto">
              <a:spcBef>
                <a:spcPts val="1000"/>
              </a:spcBef>
              <a:spcAft>
                <a:spcPts val="0"/>
              </a:spcAft>
              <a:buClrTx/>
              <a:buSzPct val="80000"/>
              <a:buNone/>
              <a:defRPr/>
            </a:pPr>
            <a:r>
              <a:rPr lang="en-US" sz="1400" kern="1200" dirty="0">
                <a:solidFill>
                  <a:prstClr val="black"/>
                </a:solidFill>
                <a:latin typeface="Times New Roman" panose="02020603050405020304" pitchFamily="18" charset="0"/>
                <a:cs typeface="Times New Roman" panose="02020603050405020304" pitchFamily="18" charset="0"/>
              </a:rPr>
              <a:t>Trinidad Public Health Laboratory </a:t>
            </a:r>
          </a:p>
          <a:p>
            <a:pPr lvl="0" fontAlgn="auto">
              <a:spcBef>
                <a:spcPts val="1000"/>
              </a:spcBef>
              <a:spcAft>
                <a:spcPts val="0"/>
              </a:spcAft>
              <a:buClrTx/>
              <a:buSzPct val="80000"/>
              <a:buNone/>
              <a:defRPr/>
            </a:pPr>
            <a:r>
              <a:rPr lang="en-US" sz="1400" dirty="0">
                <a:solidFill>
                  <a:prstClr val="black"/>
                </a:solidFill>
                <a:latin typeface="Times New Roman" panose="02020603050405020304" pitchFamily="18" charset="0"/>
                <a:cs typeface="Times New Roman" panose="02020603050405020304" pitchFamily="18" charset="0"/>
                <a:hlinkClick r:id="rId4"/>
              </a:rPr>
              <a:t>tphl@health.gov.tt</a:t>
            </a:r>
            <a:endParaRPr lang="en-US" sz="1400" dirty="0">
              <a:solidFill>
                <a:prstClr val="black"/>
              </a:solidFill>
              <a:latin typeface="Times New Roman" panose="02020603050405020304" pitchFamily="18" charset="0"/>
              <a:cs typeface="Times New Roman" panose="02020603050405020304" pitchFamily="18" charset="0"/>
            </a:endParaRPr>
          </a:p>
          <a:p>
            <a:pPr lvl="0" fontAlgn="auto">
              <a:spcBef>
                <a:spcPts val="1000"/>
              </a:spcBef>
              <a:spcAft>
                <a:spcPts val="0"/>
              </a:spcAft>
              <a:buClrTx/>
              <a:buSzPct val="80000"/>
              <a:buNone/>
              <a:defRPr/>
            </a:pPr>
            <a:endParaRPr lang="en-US" sz="1400" dirty="0">
              <a:solidFill>
                <a:prstClr val="black"/>
              </a:solidFill>
              <a:latin typeface="Times New Roman" panose="02020603050405020304" pitchFamily="18" charset="0"/>
              <a:cs typeface="Times New Roman" panose="02020603050405020304" pitchFamily="18" charset="0"/>
            </a:endParaRPr>
          </a:p>
          <a:p>
            <a:pPr lvl="0" fontAlgn="auto">
              <a:spcBef>
                <a:spcPts val="1000"/>
              </a:spcBef>
              <a:spcAft>
                <a:spcPts val="0"/>
              </a:spcAft>
              <a:buClrTx/>
              <a:buSzPct val="80000"/>
              <a:buNone/>
              <a:defRPr/>
            </a:pPr>
            <a:r>
              <a:rPr lang="en-US" sz="1400" kern="1200" dirty="0">
                <a:solidFill>
                  <a:prstClr val="black"/>
                </a:solidFill>
                <a:latin typeface="Times New Roman" panose="02020603050405020304" pitchFamily="18" charset="0"/>
                <a:cs typeface="Times New Roman" panose="02020603050405020304" pitchFamily="18" charset="0"/>
              </a:rPr>
              <a:t>Cindy Scott-</a:t>
            </a:r>
            <a:r>
              <a:rPr lang="en-US" sz="1400" kern="1200" dirty="0" err="1">
                <a:solidFill>
                  <a:prstClr val="black"/>
                </a:solidFill>
                <a:latin typeface="Times New Roman" panose="02020603050405020304" pitchFamily="18" charset="0"/>
                <a:cs typeface="Times New Roman" panose="02020603050405020304" pitchFamily="18" charset="0"/>
              </a:rPr>
              <a:t>Youk</a:t>
            </a:r>
            <a:r>
              <a:rPr lang="en-US" sz="1400" kern="1200" dirty="0">
                <a:solidFill>
                  <a:prstClr val="black"/>
                </a:solidFill>
                <a:latin typeface="Times New Roman" panose="02020603050405020304" pitchFamily="18" charset="0"/>
                <a:cs typeface="Times New Roman" panose="02020603050405020304" pitchFamily="18" charset="0"/>
              </a:rPr>
              <a:t> See</a:t>
            </a:r>
          </a:p>
          <a:p>
            <a:pPr lvl="0" fontAlgn="auto">
              <a:spcBef>
                <a:spcPts val="1000"/>
              </a:spcBef>
              <a:spcAft>
                <a:spcPts val="0"/>
              </a:spcAft>
              <a:buClrTx/>
              <a:buSzPct val="80000"/>
              <a:buNone/>
              <a:defRPr/>
            </a:pPr>
            <a:r>
              <a:rPr lang="en-US" sz="1400" u="sng" kern="1200" dirty="0">
                <a:solidFill>
                  <a:srgbClr val="2966D1"/>
                </a:solidFill>
                <a:latin typeface="Times New Roman" panose="02020603050405020304" pitchFamily="18" charset="0"/>
                <a:cs typeface="Times New Roman" panose="02020603050405020304" pitchFamily="18" charset="0"/>
              </a:rPr>
              <a:t>cindy.scott-youksee@health.gov.tt</a:t>
            </a:r>
          </a:p>
        </p:txBody>
      </p:sp>
      <p:pic>
        <p:nvPicPr>
          <p:cNvPr id="14340" name="Picture 3" descr="PPT Ring-0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screenshot of a computer&#10;&#10;Description automatically generated">
            <a:extLst>
              <a:ext uri="{FF2B5EF4-FFF2-40B4-BE49-F238E27FC236}">
                <a16:creationId xmlns:a16="http://schemas.microsoft.com/office/drawing/2014/main" id="{D7D59B49-A0D6-642C-E60E-7B8F4A0C14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474" y="1512044"/>
            <a:ext cx="5011052" cy="2988332"/>
          </a:xfrm>
          <a:prstGeom prst="rect">
            <a:avLst/>
          </a:prstGeom>
        </p:spPr>
      </p:pic>
    </p:spTree>
    <p:extLst>
      <p:ext uri="{BB962C8B-B14F-4D97-AF65-F5344CB8AC3E}">
        <p14:creationId xmlns:p14="http://schemas.microsoft.com/office/powerpoint/2010/main" val="222134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376"/>
          <p:cNvSpPr txBox="1">
            <a:spLocks noGrp="1"/>
          </p:cNvSpPr>
          <p:nvPr>
            <p:ph type="subTitle" idx="4294967295"/>
          </p:nvPr>
        </p:nvSpPr>
        <p:spPr>
          <a:xfrm>
            <a:off x="2335213" y="2051050"/>
            <a:ext cx="4941887" cy="769938"/>
          </a:xfrm>
        </p:spPr>
        <p:txBody>
          <a:bodyPr/>
          <a:lstStyle/>
          <a:p>
            <a:pPr eaLnBrk="1" hangingPunct="1">
              <a:buClr>
                <a:srgbClr val="FFCD00"/>
              </a:buClr>
              <a:buFont typeface="Quattrocento Sans" charset="0"/>
              <a:buNone/>
            </a:pPr>
            <a:r>
              <a:rPr lang="en-US" altLang="en-US" sz="3500" b="1" i="1">
                <a:latin typeface="Helvetica" panose="020B0604020202020204" pitchFamily="34" charset="0"/>
                <a:cs typeface="Quattrocento Sans" charset="0"/>
                <a:sym typeface="Lora" charset="0"/>
              </a:rPr>
              <a:t>Any questions?</a:t>
            </a:r>
          </a:p>
        </p:txBody>
      </p:sp>
      <p:cxnSp>
        <p:nvCxnSpPr>
          <p:cNvPr id="32771" name="Shape 377"/>
          <p:cNvCxnSpPr>
            <a:cxnSpLocks noChangeShapeType="1"/>
          </p:cNvCxnSpPr>
          <p:nvPr/>
        </p:nvCxnSpPr>
        <p:spPr bwMode="auto">
          <a:xfrm>
            <a:off x="6350" y="1400175"/>
            <a:ext cx="2360613"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sp>
        <p:nvSpPr>
          <p:cNvPr id="32772" name="Shape 378"/>
          <p:cNvSpPr txBox="1">
            <a:spLocks noGrp="1"/>
          </p:cNvSpPr>
          <p:nvPr>
            <p:ph type="ctrTitle" idx="4294967295"/>
          </p:nvPr>
        </p:nvSpPr>
        <p:spPr>
          <a:xfrm>
            <a:off x="2335213" y="800100"/>
            <a:ext cx="4830762" cy="1136650"/>
          </a:xfrm>
        </p:spPr>
        <p:txBody>
          <a:bodyPr/>
          <a:lstStyle/>
          <a:p>
            <a:pPr eaLnBrk="1" hangingPunct="1">
              <a:buFont typeface="Lora" charset="0"/>
              <a:buNone/>
            </a:pPr>
            <a:r>
              <a:rPr lang="en-US" altLang="en-US" sz="4700" b="1">
                <a:latin typeface="Helvetica" panose="020B0604020202020204" pitchFamily="34" charset="0"/>
                <a:cs typeface="Lora" charset="0"/>
                <a:sym typeface="Lora" charset="0"/>
              </a:rPr>
              <a:t>Conclusion</a:t>
            </a:r>
          </a:p>
        </p:txBody>
      </p:sp>
      <p:cxnSp>
        <p:nvCxnSpPr>
          <p:cNvPr id="32773" name="Shape 379"/>
          <p:cNvCxnSpPr>
            <a:cxnSpLocks noChangeShapeType="1"/>
          </p:cNvCxnSpPr>
          <p:nvPr/>
        </p:nvCxnSpPr>
        <p:spPr bwMode="auto">
          <a:xfrm>
            <a:off x="5989638" y="1390650"/>
            <a:ext cx="3011487" cy="9525"/>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pic>
        <p:nvPicPr>
          <p:cNvPr id="32774" name="Picture 6"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5675" y="896938"/>
            <a:ext cx="9937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39963" y="4429125"/>
            <a:ext cx="4537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8" tIns="44929" rIns="89858" bIns="44929">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TT" altLang="en-US" b="1">
                <a:solidFill>
                  <a:srgbClr val="006FB9"/>
                </a:solidFill>
                <a:latin typeface="Helvetica" panose="020B0604020202020204" pitchFamily="34" charset="0"/>
              </a:rPr>
              <a:t>#63 Park Street,</a:t>
            </a:r>
            <a:br>
              <a:rPr lang="en-TT" altLang="en-US" b="1">
                <a:solidFill>
                  <a:srgbClr val="006FB9"/>
                </a:solidFill>
                <a:latin typeface="Helvetica" panose="020B0604020202020204" pitchFamily="34" charset="0"/>
              </a:rPr>
            </a:br>
            <a:r>
              <a:rPr lang="en-TT" altLang="en-US" b="1">
                <a:solidFill>
                  <a:srgbClr val="006FB9"/>
                </a:solidFill>
                <a:latin typeface="Helvetica" panose="020B0604020202020204" pitchFamily="34" charset="0"/>
              </a:rPr>
              <a:t>Port-of-Spain, Trinidad and Tobago</a:t>
            </a:r>
            <a:br>
              <a:rPr lang="en-TT" altLang="en-US" b="1">
                <a:solidFill>
                  <a:srgbClr val="006FB9"/>
                </a:solidFill>
                <a:latin typeface="Helvetica" panose="020B0604020202020204" pitchFamily="34" charset="0"/>
              </a:rPr>
            </a:br>
            <a:br>
              <a:rPr lang="en-TT" altLang="en-US" b="1">
                <a:solidFill>
                  <a:srgbClr val="006FB9"/>
                </a:solidFill>
                <a:latin typeface="Helvetica" panose="020B0604020202020204" pitchFamily="34" charset="0"/>
              </a:rPr>
            </a:br>
            <a:r>
              <a:rPr lang="en-TT" altLang="en-US" b="1">
                <a:solidFill>
                  <a:srgbClr val="006FB9"/>
                </a:solidFill>
                <a:latin typeface="Helvetica" panose="020B0604020202020204" pitchFamily="34" charset="0"/>
              </a:rPr>
              <a:t>www.health.gov.tt</a:t>
            </a:r>
            <a:br>
              <a:rPr lang="en-TT" altLang="en-US" b="1">
                <a:solidFill>
                  <a:srgbClr val="006FB9"/>
                </a:solidFill>
                <a:latin typeface="Helvetica" panose="020B0604020202020204" pitchFamily="34" charset="0"/>
              </a:rPr>
            </a:br>
            <a:r>
              <a:rPr lang="en-TT" altLang="en-US" b="1">
                <a:solidFill>
                  <a:srgbClr val="006FB9"/>
                </a:solidFill>
                <a:latin typeface="Helvetica" panose="020B0604020202020204" pitchFamily="34" charset="0"/>
              </a:rPr>
              <a:t>1-868-627-0010</a:t>
            </a:r>
          </a:p>
        </p:txBody>
      </p:sp>
      <p:sp>
        <p:nvSpPr>
          <p:cNvPr id="9" name="Rectangle 8"/>
          <p:cNvSpPr/>
          <p:nvPr/>
        </p:nvSpPr>
        <p:spPr>
          <a:xfrm>
            <a:off x="0" y="3930650"/>
            <a:ext cx="9001125" cy="1109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anchor="ctr"/>
          <a:lstStyle/>
          <a:p>
            <a:pPr algn="ctr" fontAlgn="auto">
              <a:spcBef>
                <a:spcPts val="0"/>
              </a:spcBef>
              <a:spcAft>
                <a:spcPts val="0"/>
              </a:spcAft>
              <a:defRPr/>
            </a:pPr>
            <a:endParaRPr lang="en-TT" kern="0">
              <a:sym typeface="Arial"/>
            </a:endParaRPr>
          </a:p>
        </p:txBody>
      </p:sp>
      <p:cxnSp>
        <p:nvCxnSpPr>
          <p:cNvPr id="33798" name="Shape 124"/>
          <p:cNvCxnSpPr>
            <a:cxnSpLocks noChangeShapeType="1"/>
          </p:cNvCxnSpPr>
          <p:nvPr/>
        </p:nvCxnSpPr>
        <p:spPr bwMode="auto">
          <a:xfrm>
            <a:off x="0" y="4425950"/>
            <a:ext cx="9001125" cy="0"/>
          </a:xfrm>
          <a:prstGeom prst="straightConnector1">
            <a:avLst/>
          </a:prstGeom>
          <a:noFill/>
          <a:ln w="19050">
            <a:solidFill>
              <a:srgbClr val="00B0F0"/>
            </a:solidFill>
            <a:round/>
            <a:headEnd type="none" w="lg" len="lg"/>
            <a:tailEnd type="none" w="lg" len="lg"/>
          </a:ln>
          <a:extLst>
            <a:ext uri="{909E8E84-426E-40DD-AFC4-6F175D3DCCD1}">
              <a14:hiddenFill xmlns:a14="http://schemas.microsoft.com/office/drawing/2010/main">
                <a:noFill/>
              </a14:hiddenFill>
            </a:ext>
          </a:extLst>
        </p:spPr>
      </p:cxnSp>
      <p:sp>
        <p:nvSpPr>
          <p:cNvPr id="33799" name="TextBox 7"/>
          <p:cNvSpPr txBox="1">
            <a:spLocks noChangeArrowheads="1"/>
          </p:cNvSpPr>
          <p:nvPr/>
        </p:nvSpPr>
        <p:spPr bwMode="auto">
          <a:xfrm>
            <a:off x="5210175" y="4768850"/>
            <a:ext cx="3756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58" tIns="44929" rIns="89858" bIns="44929">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TT" altLang="en-US" sz="1000" i="1" dirty="0">
                <a:solidFill>
                  <a:srgbClr val="006FB9"/>
                </a:solidFill>
                <a:latin typeface="Helvetica Narrow"/>
              </a:rPr>
              <a:t>             Ministry of Health, Trinidad and Tobago</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 y="3642583"/>
            <a:ext cx="9001125" cy="9548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93318" cy="2672145"/>
          </a:xfrm>
          <a:prstGeom prst="rect">
            <a:avLst/>
          </a:prstGeom>
        </p:spPr>
      </p:pic>
      <p:pic>
        <p:nvPicPr>
          <p:cNvPr id="11" name="Picture 10">
            <a:extLst>
              <a:ext uri="{FF2B5EF4-FFF2-40B4-BE49-F238E27FC236}">
                <a16:creationId xmlns:a16="http://schemas.microsoft.com/office/drawing/2014/main" id="{268EC08E-A701-C484-B2AB-F51DE3D0CCD1}"/>
              </a:ext>
            </a:extLst>
          </p:cNvPr>
          <p:cNvPicPr>
            <a:picLocks noChangeAspect="1"/>
          </p:cNvPicPr>
          <p:nvPr/>
        </p:nvPicPr>
        <p:blipFill>
          <a:blip r:embed="rId4"/>
          <a:stretch>
            <a:fillRect/>
          </a:stretch>
        </p:blipFill>
        <p:spPr>
          <a:xfrm>
            <a:off x="7092850" y="397591"/>
            <a:ext cx="1827609" cy="1224686"/>
          </a:xfrm>
          <a:prstGeom prst="rect">
            <a:avLst/>
          </a:prstGeom>
        </p:spPr>
      </p:pic>
      <p:sp>
        <p:nvSpPr>
          <p:cNvPr id="4" name="TextBox 3"/>
          <p:cNvSpPr txBox="1"/>
          <p:nvPr/>
        </p:nvSpPr>
        <p:spPr>
          <a:xfrm>
            <a:off x="2276251" y="2088108"/>
            <a:ext cx="4464496"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0 -1.79123E-7 L 0 -0.32767 " pathEditMode="relative" rAng="0" ptsTypes="AA">
                                      <p:cBhvr>
                                        <p:cTn id="6" dur="2000" fill="hold"/>
                                        <p:tgtEl>
                                          <p:spTgt spid="3"/>
                                        </p:tgtEl>
                                        <p:attrNameLst>
                                          <p:attrName>ppt_x</p:attrName>
                                          <p:attrName>ppt_y</p:attrName>
                                        </p:attrNameLst>
                                      </p:cBhvr>
                                      <p:rCtr x="0" y="-16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The </a:t>
            </a:r>
            <a:r>
              <a:rPr lang="en-US" altLang="en-US" sz="1600" dirty="0" err="1">
                <a:latin typeface="Helvetica" panose="020B0604020202020204" pitchFamily="34" charset="0"/>
                <a:cs typeface="Helvetica" panose="020B0604020202020204" pitchFamily="34" charset="0"/>
                <a:sym typeface="Lora" charset="0"/>
              </a:rPr>
              <a:t>ePT</a:t>
            </a:r>
            <a:r>
              <a:rPr lang="en-US" altLang="en-US" sz="1600" dirty="0">
                <a:latin typeface="Helvetica" panose="020B0604020202020204" pitchFamily="34" charset="0"/>
                <a:cs typeface="Helvetica" panose="020B0604020202020204" pitchFamily="34" charset="0"/>
                <a:sym typeface="Lora" charset="0"/>
              </a:rPr>
              <a:t> and Rapid Test Continuous Quality Improvement (RTCQI)</a:t>
            </a:r>
          </a:p>
        </p:txBody>
      </p:sp>
      <p:sp>
        <p:nvSpPr>
          <p:cNvPr id="112" name="Shape 112"/>
          <p:cNvSpPr txBox="1">
            <a:spLocks noGrp="1"/>
          </p:cNvSpPr>
          <p:nvPr>
            <p:ph type="body" idx="1"/>
          </p:nvPr>
        </p:nvSpPr>
        <p:spPr>
          <a:xfrm>
            <a:off x="1358900" y="1656060"/>
            <a:ext cx="6238006" cy="2448272"/>
          </a:xfrm>
        </p:spPr>
        <p:txBody>
          <a:bodyPr>
            <a:noAutofit/>
          </a:bodyPr>
          <a:lstStyle/>
          <a:p>
            <a:pPr algn="just" fontAlgn="auto">
              <a:spcBef>
                <a:spcPts val="0"/>
              </a:spcBef>
              <a:spcAft>
                <a:spcPts val="0"/>
              </a:spcAft>
              <a:buClr>
                <a:schemeClr val="dk1"/>
              </a:buClr>
              <a:buSzPct val="45833"/>
              <a:buNone/>
              <a:defRPr/>
            </a:pPr>
            <a:r>
              <a:rPr lang="en-US" sz="1800" dirty="0"/>
              <a:t>In conjunction with the 1st and 4th pillar of the RTCQI;</a:t>
            </a:r>
          </a:p>
          <a:p>
            <a:pPr algn="just" fontAlgn="auto">
              <a:spcBef>
                <a:spcPts val="0"/>
              </a:spcBef>
              <a:spcAft>
                <a:spcPts val="0"/>
              </a:spcAft>
              <a:buClr>
                <a:schemeClr val="dk1"/>
              </a:buClr>
              <a:buSzPct val="45833"/>
              <a:buNone/>
              <a:defRPr/>
            </a:pPr>
            <a:r>
              <a:rPr lang="en-US" sz="1800" dirty="0"/>
              <a:t>The development of policies and implementation of guidelines was initiated.</a:t>
            </a:r>
          </a:p>
          <a:p>
            <a:pPr algn="just" fontAlgn="auto">
              <a:spcBef>
                <a:spcPts val="0"/>
              </a:spcBef>
              <a:spcAft>
                <a:spcPts val="0"/>
              </a:spcAft>
              <a:buClr>
                <a:schemeClr val="dk1"/>
              </a:buClr>
              <a:buSzPct val="45833"/>
              <a:buNone/>
              <a:defRPr/>
            </a:pPr>
            <a:endParaRPr lang="en-US" sz="1800" dirty="0"/>
          </a:p>
          <a:p>
            <a:pPr algn="just" fontAlgn="auto">
              <a:spcBef>
                <a:spcPts val="0"/>
              </a:spcBef>
              <a:spcAft>
                <a:spcPts val="0"/>
              </a:spcAft>
              <a:buClr>
                <a:schemeClr val="dk1"/>
              </a:buClr>
              <a:buSzPct val="45833"/>
              <a:buNone/>
              <a:defRPr/>
            </a:pPr>
            <a:r>
              <a:rPr lang="en-US" sz="1800" dirty="0"/>
              <a:t>A need for a standardized HTS register and Proficiency testing was identified, and implementation began.</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794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The </a:t>
            </a:r>
            <a:r>
              <a:rPr lang="en-US" altLang="en-US" sz="1600" dirty="0" err="1">
                <a:latin typeface="Helvetica" panose="020B0604020202020204" pitchFamily="34" charset="0"/>
                <a:cs typeface="Helvetica" panose="020B0604020202020204" pitchFamily="34" charset="0"/>
                <a:sym typeface="Lora" charset="0"/>
              </a:rPr>
              <a:t>ePT</a:t>
            </a:r>
            <a:r>
              <a:rPr lang="en-US" altLang="en-US" sz="1600" dirty="0">
                <a:latin typeface="Helvetica" panose="020B0604020202020204" pitchFamily="34" charset="0"/>
                <a:cs typeface="Helvetica" panose="020B0604020202020204" pitchFamily="34" charset="0"/>
                <a:sym typeface="Lora" charset="0"/>
              </a:rPr>
              <a:t> and Rapid Test Continuous Quality Improvement (RTCQI)</a:t>
            </a:r>
          </a:p>
        </p:txBody>
      </p:sp>
      <p:sp>
        <p:nvSpPr>
          <p:cNvPr id="112" name="Shape 112"/>
          <p:cNvSpPr txBox="1">
            <a:spLocks noGrp="1"/>
          </p:cNvSpPr>
          <p:nvPr>
            <p:ph type="body" idx="1"/>
          </p:nvPr>
        </p:nvSpPr>
        <p:spPr>
          <a:xfrm>
            <a:off x="1358900" y="1656060"/>
            <a:ext cx="6238006" cy="2664296"/>
          </a:xfrm>
        </p:spPr>
        <p:txBody>
          <a:bodyPr>
            <a:noAutofit/>
          </a:bodyPr>
          <a:lstStyle/>
          <a:p>
            <a:pPr algn="just" fontAlgn="auto">
              <a:spcBef>
                <a:spcPts val="0"/>
              </a:spcBef>
              <a:spcAft>
                <a:spcPts val="0"/>
              </a:spcAft>
              <a:buClr>
                <a:schemeClr val="dk1"/>
              </a:buClr>
              <a:buSzPct val="45833"/>
              <a:buNone/>
              <a:defRPr/>
            </a:pPr>
            <a:r>
              <a:rPr lang="en-US" sz="1800" dirty="0"/>
              <a:t>Proficiency Testing Panels officially began in 2013 in T&amp;T, which was manually reported.</a:t>
            </a:r>
          </a:p>
          <a:p>
            <a:pPr algn="just" fontAlgn="auto">
              <a:spcBef>
                <a:spcPts val="0"/>
              </a:spcBef>
              <a:spcAft>
                <a:spcPts val="0"/>
              </a:spcAft>
              <a:buClr>
                <a:schemeClr val="dk1"/>
              </a:buClr>
              <a:buSzPct val="45833"/>
              <a:buNone/>
              <a:defRPr/>
            </a:pPr>
            <a:endParaRPr lang="en-US" sz="1800" dirty="0"/>
          </a:p>
          <a:p>
            <a:pPr algn="just" fontAlgn="auto">
              <a:spcBef>
                <a:spcPts val="0"/>
              </a:spcBef>
              <a:spcAft>
                <a:spcPts val="0"/>
              </a:spcAft>
              <a:buClr>
                <a:schemeClr val="dk1"/>
              </a:buClr>
              <a:buSzPct val="45833"/>
              <a:buNone/>
              <a:defRPr/>
            </a:pPr>
            <a:r>
              <a:rPr lang="en-US" sz="1800" dirty="0"/>
              <a:t>HIV DTS Panels are produced and shipped three times yearly. Testers are required to partake in at least 2 events annually to retain their certification.</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2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817938" cy="425450"/>
          </a:xfrm>
        </p:spPr>
        <p:txBody>
          <a:bodyPr/>
          <a:lstStyle/>
          <a:p>
            <a:pPr>
              <a:spcBef>
                <a:spcPct val="0"/>
              </a:spcBef>
              <a:buSzTx/>
            </a:pPr>
            <a:r>
              <a:rPr lang="en-US" altLang="en-US" sz="1600" dirty="0">
                <a:latin typeface="Helvetica" panose="020B0604020202020204" pitchFamily="34" charset="0"/>
                <a:cs typeface="Helvetica" panose="020B0604020202020204" pitchFamily="34" charset="0"/>
                <a:sym typeface="Lora" charset="0"/>
              </a:rPr>
              <a:t>The </a:t>
            </a:r>
            <a:r>
              <a:rPr lang="en-US" altLang="en-US" sz="1600" dirty="0" err="1">
                <a:latin typeface="Helvetica" panose="020B0604020202020204" pitchFamily="34" charset="0"/>
                <a:cs typeface="Helvetica" panose="020B0604020202020204" pitchFamily="34" charset="0"/>
                <a:sym typeface="Lora" charset="0"/>
              </a:rPr>
              <a:t>ePT</a:t>
            </a:r>
            <a:r>
              <a:rPr lang="en-US" altLang="en-US" sz="1600" dirty="0">
                <a:latin typeface="Helvetica" panose="020B0604020202020204" pitchFamily="34" charset="0"/>
                <a:cs typeface="Helvetica" panose="020B0604020202020204" pitchFamily="34" charset="0"/>
                <a:sym typeface="Lora" charset="0"/>
              </a:rPr>
              <a:t> and Rapid Test Continuous Quality Improvement (RTCQI)</a:t>
            </a:r>
          </a:p>
        </p:txBody>
      </p:sp>
      <p:sp>
        <p:nvSpPr>
          <p:cNvPr id="112" name="Shape 112"/>
          <p:cNvSpPr txBox="1">
            <a:spLocks noGrp="1"/>
          </p:cNvSpPr>
          <p:nvPr>
            <p:ph type="body" idx="1"/>
          </p:nvPr>
        </p:nvSpPr>
        <p:spPr>
          <a:xfrm>
            <a:off x="1358900" y="1512044"/>
            <a:ext cx="6238006" cy="2664296"/>
          </a:xfrm>
        </p:spPr>
        <p:txBody>
          <a:bodyPr>
            <a:noAutofit/>
          </a:bodyPr>
          <a:lstStyle/>
          <a:p>
            <a:pPr marL="449290" indent="-224645" algn="just" fontAlgn="auto">
              <a:spcBef>
                <a:spcPts val="0"/>
              </a:spcBef>
              <a:spcAft>
                <a:spcPts val="0"/>
              </a:spcAft>
              <a:defRPr/>
            </a:pPr>
            <a:r>
              <a:rPr lang="en-US" sz="1800" dirty="0"/>
              <a:t>March 2022 </a:t>
            </a:r>
            <a:r>
              <a:rPr lang="en-US" sz="1800" dirty="0" err="1"/>
              <a:t>ePT</a:t>
            </a:r>
            <a:r>
              <a:rPr lang="en-US" sz="1800" dirty="0"/>
              <a:t> program was initiated at the National Reference Laboratory.</a:t>
            </a:r>
          </a:p>
          <a:p>
            <a:pPr marL="449290" indent="-224645" algn="just" fontAlgn="auto">
              <a:spcBef>
                <a:spcPts val="0"/>
              </a:spcBef>
              <a:spcAft>
                <a:spcPts val="0"/>
              </a:spcAft>
              <a:defRPr/>
            </a:pPr>
            <a:endParaRPr lang="en-US" sz="1800" dirty="0"/>
          </a:p>
          <a:p>
            <a:pPr marL="449290" indent="-224645" algn="just" fontAlgn="auto">
              <a:spcBef>
                <a:spcPts val="0"/>
              </a:spcBef>
              <a:spcAft>
                <a:spcPts val="0"/>
              </a:spcAft>
              <a:defRPr/>
            </a:pPr>
            <a:r>
              <a:rPr lang="en-US" sz="1800" dirty="0"/>
              <a:t>A training webpage was created as a learning tool for managers in April 2022.</a:t>
            </a:r>
          </a:p>
          <a:p>
            <a:pPr marL="449290" indent="-224645" algn="just" fontAlgn="auto">
              <a:spcBef>
                <a:spcPts val="0"/>
              </a:spcBef>
              <a:spcAft>
                <a:spcPts val="0"/>
              </a:spcAft>
              <a:defRPr/>
            </a:pPr>
            <a:endParaRPr lang="en-US" sz="1800" dirty="0"/>
          </a:p>
          <a:p>
            <a:pPr marL="449290" indent="-224645" algn="just" fontAlgn="auto">
              <a:spcBef>
                <a:spcPts val="0"/>
              </a:spcBef>
              <a:spcAft>
                <a:spcPts val="0"/>
              </a:spcAft>
              <a:defRPr/>
            </a:pPr>
            <a:r>
              <a:rPr lang="en-US" sz="1800" dirty="0"/>
              <a:t>First </a:t>
            </a:r>
            <a:r>
              <a:rPr lang="en-US" sz="1800" dirty="0" err="1"/>
              <a:t>ePT</a:t>
            </a:r>
            <a:r>
              <a:rPr lang="en-US" sz="1800" dirty="0"/>
              <a:t> event created and dispatched in April 2022.</a:t>
            </a:r>
          </a:p>
          <a:p>
            <a:pPr marL="449290" indent="-224645" algn="just" fontAlgn="auto">
              <a:spcBef>
                <a:spcPts val="0"/>
              </a:spcBef>
              <a:spcAft>
                <a:spcPts val="0"/>
              </a:spcAft>
              <a:defRPr/>
            </a:pPr>
            <a:endParaRPr lang="en-US" sz="1800" dirty="0"/>
          </a:p>
          <a:p>
            <a:pPr marL="449290" indent="-224645" algn="just" fontAlgn="auto">
              <a:spcBef>
                <a:spcPts val="0"/>
              </a:spcBef>
              <a:spcAft>
                <a:spcPts val="0"/>
              </a:spcAft>
              <a:defRPr/>
            </a:pPr>
            <a:r>
              <a:rPr lang="en-US" sz="1800" dirty="0"/>
              <a:t>Participants received instructions for login credentials as well as webpage information and instructions on how to enter reports alongside their PT panels.</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89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789734" cy="425450"/>
          </a:xfrm>
        </p:spPr>
        <p:txBody>
          <a:bodyPr/>
          <a:lstStyle/>
          <a:p>
            <a:pPr algn="just">
              <a:spcBef>
                <a:spcPct val="0"/>
              </a:spcBef>
              <a:buSzTx/>
            </a:pPr>
            <a:r>
              <a:rPr lang="en-US" altLang="en-US" sz="1200" dirty="0">
                <a:latin typeface="Helvetica" panose="020B0604020202020204" pitchFamily="34" charset="0"/>
                <a:cs typeface="Helvetica" panose="020B0604020202020204" pitchFamily="34" charset="0"/>
                <a:sym typeface="Lora" charset="0"/>
              </a:rPr>
              <a:t>The </a:t>
            </a:r>
            <a:r>
              <a:rPr lang="en-US" altLang="en-US" sz="1200" dirty="0" err="1">
                <a:latin typeface="Helvetica" panose="020B0604020202020204" pitchFamily="34" charset="0"/>
                <a:cs typeface="Helvetica" panose="020B0604020202020204" pitchFamily="34" charset="0"/>
                <a:sym typeface="Lora" charset="0"/>
              </a:rPr>
              <a:t>ePT</a:t>
            </a:r>
            <a:r>
              <a:rPr lang="en-US" altLang="en-US" sz="1200" dirty="0">
                <a:latin typeface="Helvetica" panose="020B0604020202020204" pitchFamily="34" charset="0"/>
                <a:cs typeface="Helvetica" panose="020B0604020202020204" pitchFamily="34" charset="0"/>
                <a:sym typeface="Lora" charset="0"/>
              </a:rPr>
              <a:t> allows for the grading scheme to be aligned to the country’s algorithm, as demonstrated on this slide; Test-3 was disabled as T&amp;T no longer </a:t>
            </a:r>
            <a:r>
              <a:rPr lang="en-US" altLang="en-US" sz="1200" dirty="0" err="1">
                <a:latin typeface="Helvetica" panose="020B0604020202020204" pitchFamily="34" charset="0"/>
                <a:cs typeface="Helvetica" panose="020B0604020202020204" pitchFamily="34" charset="0"/>
                <a:sym typeface="Lora" charset="0"/>
              </a:rPr>
              <a:t>utilises</a:t>
            </a:r>
            <a:r>
              <a:rPr lang="en-US" altLang="en-US" sz="1200" dirty="0">
                <a:latin typeface="Helvetica" panose="020B0604020202020204" pitchFamily="34" charset="0"/>
                <a:cs typeface="Helvetica" panose="020B0604020202020204" pitchFamily="34" charset="0"/>
                <a:sym typeface="Lora" charset="0"/>
              </a:rPr>
              <a:t> a third rapid kit.</a:t>
            </a: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E7B29AE-E548-75C0-EB2D-FB863CEC7D63}"/>
              </a:ext>
            </a:extLst>
          </p:cNvPr>
          <p:cNvPicPr>
            <a:picLocks noChangeAspect="1"/>
          </p:cNvPicPr>
          <p:nvPr/>
        </p:nvPicPr>
        <p:blipFill>
          <a:blip r:embed="rId4"/>
          <a:stretch>
            <a:fillRect/>
          </a:stretch>
        </p:blipFill>
        <p:spPr>
          <a:xfrm>
            <a:off x="1365531" y="1584052"/>
            <a:ext cx="6357068" cy="3114845"/>
          </a:xfrm>
          <a:prstGeom prst="rect">
            <a:avLst/>
          </a:prstGeom>
        </p:spPr>
      </p:pic>
    </p:spTree>
    <p:extLst>
      <p:ext uri="{BB962C8B-B14F-4D97-AF65-F5344CB8AC3E}">
        <p14:creationId xmlns:p14="http://schemas.microsoft.com/office/powerpoint/2010/main" val="1579285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052290" y="935980"/>
            <a:ext cx="5835602" cy="3456384"/>
            <a:chOff x="3758320" y="2438400"/>
            <a:chExt cx="5835602" cy="3456384"/>
          </a:xfrm>
        </p:grpSpPr>
        <p:cxnSp>
          <p:nvCxnSpPr>
            <p:cNvPr id="6" name="Straight Arrow Connector 5">
              <a:extLst>
                <a:ext uri="{FF2B5EF4-FFF2-40B4-BE49-F238E27FC236}">
                  <a16:creationId xmlns:a16="http://schemas.microsoft.com/office/drawing/2014/main" id="{E4F176A7-0B92-F4C6-BEBB-F9D9FAB06CE6}"/>
                </a:ext>
              </a:extLst>
            </p:cNvPr>
            <p:cNvCxnSpPr>
              <a:cxnSpLocks/>
            </p:cNvCxnSpPr>
            <p:nvPr/>
          </p:nvCxnSpPr>
          <p:spPr>
            <a:xfrm flipH="1" flipV="1">
              <a:off x="3820666" y="2846994"/>
              <a:ext cx="1310986" cy="1006764"/>
            </a:xfrm>
            <a:prstGeom prst="straightConnector1">
              <a:avLst/>
            </a:prstGeom>
            <a:noFill/>
            <a:ln w="6350" cap="flat" cmpd="sng" algn="ctr">
              <a:solidFill>
                <a:srgbClr val="155767"/>
              </a:solidFill>
              <a:prstDash val="solid"/>
              <a:miter lim="800000"/>
              <a:tailEnd type="triangle"/>
            </a:ln>
            <a:effectLst/>
          </p:spPr>
        </p:cxnSp>
        <p:cxnSp>
          <p:nvCxnSpPr>
            <p:cNvPr id="7" name="Straight Arrow Connector 6">
              <a:extLst>
                <a:ext uri="{FF2B5EF4-FFF2-40B4-BE49-F238E27FC236}">
                  <a16:creationId xmlns:a16="http://schemas.microsoft.com/office/drawing/2014/main" id="{95190503-5484-CD85-A33E-B0B0C8704672}"/>
                </a:ext>
              </a:extLst>
            </p:cNvPr>
            <p:cNvCxnSpPr>
              <a:cxnSpLocks/>
            </p:cNvCxnSpPr>
            <p:nvPr/>
          </p:nvCxnSpPr>
          <p:spPr>
            <a:xfrm flipH="1">
              <a:off x="3758320" y="4582217"/>
              <a:ext cx="1373332" cy="525883"/>
            </a:xfrm>
            <a:prstGeom prst="straightConnector1">
              <a:avLst/>
            </a:prstGeom>
            <a:noFill/>
            <a:ln w="6350" cap="flat" cmpd="sng" algn="ctr">
              <a:solidFill>
                <a:srgbClr val="155767"/>
              </a:solidFill>
              <a:prstDash val="solid"/>
              <a:miter lim="800000"/>
              <a:tailEnd type="triangle"/>
            </a:ln>
            <a:effectLst/>
          </p:spPr>
        </p:cxnSp>
        <p:cxnSp>
          <p:nvCxnSpPr>
            <p:cNvPr id="8" name="Straight Arrow Connector 7">
              <a:extLst>
                <a:ext uri="{FF2B5EF4-FFF2-40B4-BE49-F238E27FC236}">
                  <a16:creationId xmlns:a16="http://schemas.microsoft.com/office/drawing/2014/main" id="{2E70B14A-A1D5-4DF3-C496-483F0A7E9B1F}"/>
                </a:ext>
              </a:extLst>
            </p:cNvPr>
            <p:cNvCxnSpPr>
              <a:cxnSpLocks/>
            </p:cNvCxnSpPr>
            <p:nvPr/>
          </p:nvCxnSpPr>
          <p:spPr>
            <a:xfrm>
              <a:off x="8067674" y="4582217"/>
              <a:ext cx="1526248" cy="786388"/>
            </a:xfrm>
            <a:prstGeom prst="straightConnector1">
              <a:avLst/>
            </a:prstGeom>
            <a:noFill/>
            <a:ln w="6350" cap="flat" cmpd="sng" algn="ctr">
              <a:solidFill>
                <a:srgbClr val="155767"/>
              </a:solidFill>
              <a:prstDash val="solid"/>
              <a:miter lim="800000"/>
              <a:tailEnd type="triangle"/>
            </a:ln>
            <a:effectLst/>
          </p:spPr>
        </p:cxnSp>
        <p:cxnSp>
          <p:nvCxnSpPr>
            <p:cNvPr id="9" name="Straight Arrow Connector 8">
              <a:extLst>
                <a:ext uri="{FF2B5EF4-FFF2-40B4-BE49-F238E27FC236}">
                  <a16:creationId xmlns:a16="http://schemas.microsoft.com/office/drawing/2014/main" id="{8CA57346-07B9-D1A3-55DF-C4279A5DF684}"/>
                </a:ext>
              </a:extLst>
            </p:cNvPr>
            <p:cNvCxnSpPr>
              <a:cxnSpLocks/>
            </p:cNvCxnSpPr>
            <p:nvPr/>
          </p:nvCxnSpPr>
          <p:spPr>
            <a:xfrm flipH="1">
              <a:off x="6444392" y="4582217"/>
              <a:ext cx="1" cy="1312567"/>
            </a:xfrm>
            <a:prstGeom prst="straightConnector1">
              <a:avLst/>
            </a:prstGeom>
            <a:noFill/>
            <a:ln w="6350" cap="flat" cmpd="sng" algn="ctr">
              <a:solidFill>
                <a:srgbClr val="155767"/>
              </a:solidFill>
              <a:prstDash val="solid"/>
              <a:miter lim="800000"/>
              <a:tailEnd type="triangle"/>
            </a:ln>
            <a:effectLst/>
          </p:spPr>
        </p:cxnSp>
        <p:cxnSp>
          <p:nvCxnSpPr>
            <p:cNvPr id="10" name="Straight Arrow Connector 9">
              <a:extLst>
                <a:ext uri="{FF2B5EF4-FFF2-40B4-BE49-F238E27FC236}">
                  <a16:creationId xmlns:a16="http://schemas.microsoft.com/office/drawing/2014/main" id="{AD0DE40A-A306-63E6-B477-B3DE78DA98DD}"/>
                </a:ext>
              </a:extLst>
            </p:cNvPr>
            <p:cNvCxnSpPr>
              <a:cxnSpLocks/>
            </p:cNvCxnSpPr>
            <p:nvPr/>
          </p:nvCxnSpPr>
          <p:spPr>
            <a:xfrm flipV="1">
              <a:off x="8069138" y="3014464"/>
              <a:ext cx="1296144" cy="839294"/>
            </a:xfrm>
            <a:prstGeom prst="straightConnector1">
              <a:avLst/>
            </a:prstGeom>
            <a:noFill/>
            <a:ln w="6350" cap="flat" cmpd="sng" algn="ctr">
              <a:solidFill>
                <a:srgbClr val="155767"/>
              </a:solidFill>
              <a:prstDash val="solid"/>
              <a:miter lim="800000"/>
              <a:tailEnd type="triangle"/>
            </a:ln>
            <a:effectLst/>
          </p:spPr>
        </p:cxnSp>
        <p:cxnSp>
          <p:nvCxnSpPr>
            <p:cNvPr id="11" name="Straight Arrow Connector 10">
              <a:extLst>
                <a:ext uri="{FF2B5EF4-FFF2-40B4-BE49-F238E27FC236}">
                  <a16:creationId xmlns:a16="http://schemas.microsoft.com/office/drawing/2014/main" id="{811CCAD6-B0DF-4124-0442-9DCE6B8AE049}"/>
                </a:ext>
              </a:extLst>
            </p:cNvPr>
            <p:cNvCxnSpPr>
              <a:cxnSpLocks/>
            </p:cNvCxnSpPr>
            <p:nvPr/>
          </p:nvCxnSpPr>
          <p:spPr>
            <a:xfrm flipH="1" flipV="1">
              <a:off x="6444392" y="2438400"/>
              <a:ext cx="1" cy="1415358"/>
            </a:xfrm>
            <a:prstGeom prst="straightConnector1">
              <a:avLst/>
            </a:prstGeom>
            <a:noFill/>
            <a:ln w="6350" cap="flat" cmpd="sng" algn="ctr">
              <a:solidFill>
                <a:srgbClr val="155767"/>
              </a:solidFill>
              <a:prstDash val="solid"/>
              <a:miter lim="800000"/>
              <a:tailEnd type="triangle"/>
            </a:ln>
            <a:effectLst/>
          </p:spPr>
        </p:cxnSp>
      </p:grpSp>
      <p:sp>
        <p:nvSpPr>
          <p:cNvPr id="14" name="TextBox 13"/>
          <p:cNvSpPr txBox="1"/>
          <p:nvPr/>
        </p:nvSpPr>
        <p:spPr>
          <a:xfrm>
            <a:off x="1188194" y="3566803"/>
            <a:ext cx="1128835" cy="338554"/>
          </a:xfrm>
          <a:prstGeom prst="rect">
            <a:avLst/>
          </a:prstGeom>
          <a:noFill/>
        </p:spPr>
        <p:txBody>
          <a:bodyPr wrap="none" rtlCol="0">
            <a:spAutoFit/>
          </a:bodyPr>
          <a:lstStyle/>
          <a:p>
            <a:r>
              <a:rPr lang="en-TT" sz="1600" b="1" dirty="0">
                <a:latin typeface="Helvetica" panose="020B0604020202020204" pitchFamily="34" charset="0"/>
                <a:ea typeface="Helvetica" pitchFamily="2" charset="0"/>
                <a:cs typeface="Helvetica" panose="020B0604020202020204" pitchFamily="34" charset="0"/>
                <a:sym typeface="Lora"/>
              </a:rPr>
              <a:t>Feedback</a:t>
            </a:r>
            <a:endParaRPr lang="en-US" sz="1600" b="1" dirty="0">
              <a:latin typeface="Helvetica" panose="020B0604020202020204" pitchFamily="34" charset="0"/>
              <a:ea typeface="Helvetica" pitchFamily="2" charset="0"/>
              <a:cs typeface="Helvetica" panose="020B0604020202020204" pitchFamily="34" charset="0"/>
              <a:sym typeface="Lora"/>
            </a:endParaRPr>
          </a:p>
        </p:txBody>
      </p:sp>
      <p:sp>
        <p:nvSpPr>
          <p:cNvPr id="17" name="TextBox 16"/>
          <p:cNvSpPr txBox="1"/>
          <p:nvPr/>
        </p:nvSpPr>
        <p:spPr>
          <a:xfrm>
            <a:off x="1449393" y="794822"/>
            <a:ext cx="1320736" cy="584775"/>
          </a:xfrm>
          <a:prstGeom prst="rect">
            <a:avLst/>
          </a:prstGeom>
          <a:noFill/>
        </p:spPr>
        <p:txBody>
          <a:bodyPr wrap="square" rtlCol="0">
            <a:spAutoFit/>
          </a:bodyPr>
          <a:lstStyle/>
          <a:p>
            <a:r>
              <a:rPr lang="en-TT" sz="1600" b="1" dirty="0">
                <a:latin typeface="Helvetica" panose="020B0604020202020204" pitchFamily="34" charset="0"/>
                <a:ea typeface="Helvetica" pitchFamily="2" charset="0"/>
                <a:cs typeface="Helvetica" panose="020B0604020202020204" pitchFamily="34" charset="0"/>
                <a:sym typeface="Lora"/>
              </a:rPr>
              <a:t>Corrective Action</a:t>
            </a:r>
            <a:endParaRPr lang="en-US" sz="1600" b="1" dirty="0">
              <a:latin typeface="Helvetica" panose="020B0604020202020204" pitchFamily="34" charset="0"/>
              <a:ea typeface="Helvetica" pitchFamily="2" charset="0"/>
              <a:cs typeface="Helvetica" panose="020B0604020202020204" pitchFamily="34" charset="0"/>
              <a:sym typeface="Lora"/>
            </a:endParaRPr>
          </a:p>
        </p:txBody>
      </p:sp>
      <p:sp>
        <p:nvSpPr>
          <p:cNvPr id="18" name="TextBox 17"/>
          <p:cNvSpPr txBox="1"/>
          <p:nvPr/>
        </p:nvSpPr>
        <p:spPr>
          <a:xfrm>
            <a:off x="4227760" y="610156"/>
            <a:ext cx="1199367" cy="338554"/>
          </a:xfrm>
          <a:prstGeom prst="rect">
            <a:avLst/>
          </a:prstGeom>
          <a:noFill/>
        </p:spPr>
        <p:txBody>
          <a:bodyPr wrap="none" rtlCol="0">
            <a:spAutoFit/>
          </a:bodyPr>
          <a:lstStyle/>
          <a:p>
            <a:r>
              <a:rPr lang="en-TT" sz="1600" b="1" dirty="0">
                <a:latin typeface="Helvetica" panose="020B0604020202020204" pitchFamily="34" charset="0"/>
                <a:ea typeface="Helvetica" pitchFamily="2" charset="0"/>
                <a:cs typeface="Helvetica" panose="020B0604020202020204" pitchFamily="34" charset="0"/>
                <a:sym typeface="Lora"/>
              </a:rPr>
              <a:t>Enrolment</a:t>
            </a:r>
            <a:endParaRPr lang="en-US" sz="1600" b="1" dirty="0">
              <a:latin typeface="Helvetica" panose="020B0604020202020204" pitchFamily="34" charset="0"/>
              <a:ea typeface="Helvetica" pitchFamily="2" charset="0"/>
              <a:cs typeface="Helvetica" panose="020B0604020202020204" pitchFamily="34" charset="0"/>
              <a:sym typeface="Lora"/>
            </a:endParaRPr>
          </a:p>
        </p:txBody>
      </p:sp>
      <p:sp>
        <p:nvSpPr>
          <p:cNvPr id="19" name="TextBox 18"/>
          <p:cNvSpPr txBox="1"/>
          <p:nvPr/>
        </p:nvSpPr>
        <p:spPr>
          <a:xfrm>
            <a:off x="7338558" y="3839239"/>
            <a:ext cx="1350021" cy="584775"/>
          </a:xfrm>
          <a:prstGeom prst="rect">
            <a:avLst/>
          </a:prstGeom>
          <a:noFill/>
        </p:spPr>
        <p:txBody>
          <a:bodyPr wrap="square" rtlCol="0">
            <a:spAutoFit/>
          </a:bodyPr>
          <a:lstStyle/>
          <a:p>
            <a:r>
              <a:rPr lang="en-TT" sz="1600" b="1" dirty="0">
                <a:latin typeface="Helvetica" panose="020B0604020202020204" pitchFamily="34" charset="0"/>
                <a:ea typeface="Helvetica" pitchFamily="2" charset="0"/>
                <a:cs typeface="Helvetica" panose="020B0604020202020204" pitchFamily="34" charset="0"/>
                <a:sym typeface="Lora"/>
              </a:rPr>
              <a:t>Results Submission</a:t>
            </a:r>
            <a:endParaRPr lang="en-US" sz="1600" b="1" dirty="0">
              <a:latin typeface="Helvetica" panose="020B0604020202020204" pitchFamily="34" charset="0"/>
              <a:ea typeface="Helvetica" pitchFamily="2" charset="0"/>
              <a:cs typeface="Helvetica" panose="020B0604020202020204" pitchFamily="34" charset="0"/>
              <a:sym typeface="Lora"/>
            </a:endParaRPr>
          </a:p>
        </p:txBody>
      </p:sp>
      <p:sp>
        <p:nvSpPr>
          <p:cNvPr id="20" name="TextBox 19"/>
          <p:cNvSpPr txBox="1"/>
          <p:nvPr/>
        </p:nvSpPr>
        <p:spPr>
          <a:xfrm>
            <a:off x="4062650" y="4394263"/>
            <a:ext cx="1529586" cy="338554"/>
          </a:xfrm>
          <a:prstGeom prst="rect">
            <a:avLst/>
          </a:prstGeom>
          <a:noFill/>
        </p:spPr>
        <p:txBody>
          <a:bodyPr wrap="none" rtlCol="0">
            <a:spAutoFit/>
          </a:bodyPr>
          <a:lstStyle/>
          <a:p>
            <a:r>
              <a:rPr lang="en-TT" sz="1600" b="1" dirty="0">
                <a:latin typeface="Helvetica" panose="020B0604020202020204" pitchFamily="34" charset="0"/>
                <a:ea typeface="Helvetica" pitchFamily="2" charset="0"/>
                <a:cs typeface="Helvetica" panose="020B0604020202020204" pitchFamily="34" charset="0"/>
                <a:sym typeface="Lora"/>
              </a:rPr>
              <a:t>Data Analysis</a:t>
            </a:r>
            <a:endParaRPr lang="en-US" sz="1600" b="1" dirty="0">
              <a:latin typeface="Helvetica" panose="020B0604020202020204" pitchFamily="34" charset="0"/>
              <a:ea typeface="Helvetica" pitchFamily="2" charset="0"/>
              <a:cs typeface="Helvetica" panose="020B0604020202020204" pitchFamily="34" charset="0"/>
              <a:sym typeface="Lora"/>
            </a:endParaRPr>
          </a:p>
        </p:txBody>
      </p:sp>
      <p:sp>
        <p:nvSpPr>
          <p:cNvPr id="21" name="TextBox 20"/>
          <p:cNvSpPr txBox="1"/>
          <p:nvPr/>
        </p:nvSpPr>
        <p:spPr>
          <a:xfrm>
            <a:off x="7596906" y="1058884"/>
            <a:ext cx="1350021" cy="584775"/>
          </a:xfrm>
          <a:prstGeom prst="rect">
            <a:avLst/>
          </a:prstGeom>
          <a:noFill/>
        </p:spPr>
        <p:txBody>
          <a:bodyPr wrap="square" rtlCol="0">
            <a:spAutoFit/>
          </a:bodyPr>
          <a:lstStyle/>
          <a:p>
            <a:r>
              <a:rPr lang="en-TT" sz="1600" b="1" dirty="0">
                <a:latin typeface="Helvetica" panose="020B0604020202020204" pitchFamily="34" charset="0"/>
                <a:ea typeface="Helvetica" pitchFamily="2" charset="0"/>
                <a:cs typeface="Helvetica" panose="020B0604020202020204" pitchFamily="34" charset="0"/>
                <a:sym typeface="Lora"/>
              </a:rPr>
              <a:t>Panel Distribution</a:t>
            </a:r>
            <a:endParaRPr lang="en-US" sz="1600" b="1" dirty="0">
              <a:latin typeface="Helvetica" panose="020B0604020202020204" pitchFamily="34" charset="0"/>
              <a:ea typeface="Helvetica" pitchFamily="2" charset="0"/>
              <a:cs typeface="Helvetica" panose="020B0604020202020204" pitchFamily="34" charset="0"/>
              <a:sym typeface="Lora"/>
            </a:endParaRPr>
          </a:p>
        </p:txBody>
      </p:sp>
      <p:sp>
        <p:nvSpPr>
          <p:cNvPr id="22" name="TextBox 21"/>
          <p:cNvSpPr txBox="1"/>
          <p:nvPr/>
        </p:nvSpPr>
        <p:spPr>
          <a:xfrm>
            <a:off x="3987047" y="2486820"/>
            <a:ext cx="1502629" cy="369332"/>
          </a:xfrm>
          <a:prstGeom prst="rect">
            <a:avLst/>
          </a:prstGeom>
          <a:noFill/>
        </p:spPr>
        <p:txBody>
          <a:bodyPr wrap="square" rtlCol="0">
            <a:spAutoFit/>
          </a:bodyPr>
          <a:lstStyle/>
          <a:p>
            <a:r>
              <a:rPr lang="en-TT" sz="1800" b="1" dirty="0">
                <a:latin typeface="Helvetica" panose="020B0604020202020204" pitchFamily="34" charset="0"/>
                <a:ea typeface="Helvetica" pitchFamily="2" charset="0"/>
                <a:cs typeface="Helvetica" panose="020B0604020202020204" pitchFamily="34" charset="0"/>
                <a:sym typeface="Lora"/>
              </a:rPr>
              <a:t>PT Program</a:t>
            </a:r>
          </a:p>
        </p:txBody>
      </p:sp>
    </p:spTree>
    <p:extLst>
      <p:ext uri="{BB962C8B-B14F-4D97-AF65-F5344CB8AC3E}">
        <p14:creationId xmlns:p14="http://schemas.microsoft.com/office/powerpoint/2010/main" val="2172041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11"/>
          <p:cNvSpPr txBox="1">
            <a:spLocks noGrp="1"/>
          </p:cNvSpPr>
          <p:nvPr>
            <p:ph type="title"/>
          </p:nvPr>
        </p:nvSpPr>
        <p:spPr>
          <a:xfrm>
            <a:off x="1358900" y="904875"/>
            <a:ext cx="3789734" cy="425450"/>
          </a:xfrm>
        </p:spPr>
        <p:txBody>
          <a:bodyPr/>
          <a:lstStyle/>
          <a:p>
            <a:pPr algn="just">
              <a:spcBef>
                <a:spcPct val="0"/>
              </a:spcBef>
              <a:buSzTx/>
            </a:pPr>
            <a:endParaRPr lang="en-US" altLang="en-US" sz="1200" dirty="0">
              <a:latin typeface="Helvetica" panose="020B0604020202020204" pitchFamily="34" charset="0"/>
              <a:cs typeface="Helvetica" panose="020B0604020202020204" pitchFamily="34" charset="0"/>
              <a:sym typeface="Lora" charset="0"/>
            </a:endParaRPr>
          </a:p>
        </p:txBody>
      </p:sp>
      <p:pic>
        <p:nvPicPr>
          <p:cNvPr id="14340" name="Picture 3"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827088"/>
            <a:ext cx="56673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0F0043F-DC55-397C-E11E-23EAF7C2A8F6}"/>
              </a:ext>
            </a:extLst>
          </p:cNvPr>
          <p:cNvPicPr>
            <a:picLocks noChangeAspect="1"/>
          </p:cNvPicPr>
          <p:nvPr/>
        </p:nvPicPr>
        <p:blipFill rotWithShape="1">
          <a:blip r:embed="rId4"/>
          <a:srcRect l="3002" r="4256" b="1755"/>
          <a:stretch/>
        </p:blipFill>
        <p:spPr>
          <a:xfrm>
            <a:off x="1384205" y="719956"/>
            <a:ext cx="6500733" cy="3875858"/>
          </a:xfrm>
          <a:prstGeom prst="rect">
            <a:avLst/>
          </a:prstGeom>
        </p:spPr>
      </p:pic>
    </p:spTree>
    <p:extLst>
      <p:ext uri="{BB962C8B-B14F-4D97-AF65-F5344CB8AC3E}">
        <p14:creationId xmlns:p14="http://schemas.microsoft.com/office/powerpoint/2010/main" val="91550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67"/>
          <p:cNvSpPr txBox="1">
            <a:spLocks noGrp="1"/>
          </p:cNvSpPr>
          <p:nvPr>
            <p:ph type="body" idx="4294967295"/>
          </p:nvPr>
        </p:nvSpPr>
        <p:spPr>
          <a:xfrm>
            <a:off x="252090" y="1729349"/>
            <a:ext cx="4106862" cy="3073797"/>
          </a:xfrm>
        </p:spPr>
        <p:txBody>
          <a:bodyPr anchor="ctr"/>
          <a:lstStyle/>
          <a:p>
            <a:pPr algn="just">
              <a:buClr>
                <a:srgbClr val="FFCD00"/>
              </a:buClr>
            </a:pPr>
            <a:r>
              <a:rPr lang="en-US" altLang="en-US" dirty="0">
                <a:latin typeface="Helvetica" panose="020B0604020202020204" pitchFamily="34" charset="0"/>
                <a:cs typeface="Quattrocento Sans" charset="0"/>
                <a:sym typeface="Quattrocento Sans" charset="0"/>
              </a:rPr>
              <a:t>From 2022 to present we had 6 events, as seen on the table which shows participants enrolled/ responded in the event.</a:t>
            </a:r>
          </a:p>
          <a:p>
            <a:pPr algn="just">
              <a:buClr>
                <a:srgbClr val="FFCD00"/>
              </a:buClr>
            </a:pPr>
            <a:endParaRPr lang="en-US" altLang="en-US" dirty="0">
              <a:latin typeface="Helvetica" panose="020B0604020202020204" pitchFamily="34" charset="0"/>
              <a:cs typeface="Quattrocento Sans" charset="0"/>
              <a:sym typeface="Quattrocento Sans" charset="0"/>
            </a:endParaRPr>
          </a:p>
          <a:p>
            <a:pPr algn="just">
              <a:buClr>
                <a:srgbClr val="FFCD00"/>
              </a:buClr>
            </a:pPr>
            <a:r>
              <a:rPr lang="en-US" altLang="en-US" dirty="0">
                <a:latin typeface="Helvetica" panose="020B0604020202020204" pitchFamily="34" charset="0"/>
                <a:cs typeface="Quattrocento Sans" charset="0"/>
                <a:sym typeface="Quattrocento Sans" charset="0"/>
              </a:rPr>
              <a:t>Each scheme is uniquely identified by a code  generated in the system.</a:t>
            </a:r>
          </a:p>
          <a:p>
            <a:pPr algn="just">
              <a:buClr>
                <a:srgbClr val="FFCD00"/>
              </a:buClr>
            </a:pPr>
            <a:endParaRPr lang="en-US" altLang="en-US" dirty="0">
              <a:latin typeface="Helvetica" panose="020B0604020202020204" pitchFamily="34" charset="0"/>
              <a:cs typeface="Quattrocento Sans" charset="0"/>
              <a:sym typeface="Quattrocento Sans" charset="0"/>
            </a:endParaRPr>
          </a:p>
          <a:p>
            <a:pPr algn="just">
              <a:buClr>
                <a:srgbClr val="FFCD00"/>
              </a:buClr>
            </a:pPr>
            <a:r>
              <a:rPr lang="en-US" altLang="en-US" dirty="0">
                <a:latin typeface="Helvetica" panose="020B0604020202020204" pitchFamily="34" charset="0"/>
                <a:cs typeface="Quattrocento Sans" charset="0"/>
                <a:sym typeface="Quattrocento Sans" charset="0"/>
              </a:rPr>
              <a:t>As training progresses, participants are enrolled into the system.</a:t>
            </a:r>
          </a:p>
          <a:p>
            <a:pPr algn="just">
              <a:buClr>
                <a:srgbClr val="FFCD00"/>
              </a:buClr>
            </a:pPr>
            <a:endParaRPr lang="en-US" altLang="en-US" dirty="0">
              <a:latin typeface="Helvetica" panose="020B0604020202020204" pitchFamily="34" charset="0"/>
              <a:cs typeface="Quattrocento Sans" charset="0"/>
              <a:sym typeface="Quattrocento Sans" charset="0"/>
            </a:endParaRPr>
          </a:p>
          <a:p>
            <a:pPr algn="just">
              <a:buClr>
                <a:srgbClr val="FFCD00"/>
              </a:buClr>
            </a:pPr>
            <a:r>
              <a:rPr lang="en-US" altLang="en-US" dirty="0">
                <a:latin typeface="Helvetica" panose="020B0604020202020204" pitchFamily="34" charset="0"/>
                <a:cs typeface="Quattrocento Sans" charset="0"/>
                <a:sym typeface="Quattrocento Sans" charset="0"/>
              </a:rPr>
              <a:t>The 150 HIV DTS panels was prepared for the first four events and 200 prepared for the last two events.</a:t>
            </a:r>
          </a:p>
        </p:txBody>
      </p:sp>
      <p:cxnSp>
        <p:nvCxnSpPr>
          <p:cNvPr id="19459" name="Shape 168"/>
          <p:cNvCxnSpPr>
            <a:cxnSpLocks noChangeShapeType="1"/>
          </p:cNvCxnSpPr>
          <p:nvPr/>
        </p:nvCxnSpPr>
        <p:spPr bwMode="auto">
          <a:xfrm>
            <a:off x="-6350" y="1109663"/>
            <a:ext cx="9007475" cy="0"/>
          </a:xfrm>
          <a:prstGeom prst="straightConnector1">
            <a:avLst/>
          </a:prstGeom>
          <a:noFill/>
          <a:ln w="9525">
            <a:solidFill>
              <a:srgbClr val="00B0F0"/>
            </a:solidFill>
            <a:round/>
            <a:headEnd type="none" w="lg" len="lg"/>
            <a:tailEnd type="none" w="lg" len="lg"/>
          </a:ln>
          <a:extLst>
            <a:ext uri="{909E8E84-426E-40DD-AFC4-6F175D3DCCD1}">
              <a14:hiddenFill xmlns:a14="http://schemas.microsoft.com/office/drawing/2010/main">
                <a:noFill/>
              </a14:hiddenFill>
            </a:ext>
          </a:extLst>
        </p:spPr>
      </p:cxnSp>
      <p:pic>
        <p:nvPicPr>
          <p:cNvPr id="19461" name="Picture 6" descr="PPT Ring-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13" y="685800"/>
            <a:ext cx="8493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3F8CDDE-C07A-37BE-08E7-AC6B4CAD19F6}"/>
              </a:ext>
            </a:extLst>
          </p:cNvPr>
          <p:cNvPicPr>
            <a:picLocks noChangeAspect="1"/>
          </p:cNvPicPr>
          <p:nvPr/>
        </p:nvPicPr>
        <p:blipFill>
          <a:blip r:embed="rId4"/>
          <a:stretch>
            <a:fillRect/>
          </a:stretch>
        </p:blipFill>
        <p:spPr>
          <a:xfrm>
            <a:off x="4644578" y="1440036"/>
            <a:ext cx="4248472" cy="3242986"/>
          </a:xfrm>
          <a:prstGeom prst="rect">
            <a:avLst/>
          </a:prstGeom>
        </p:spPr>
      </p:pic>
      <p:sp>
        <p:nvSpPr>
          <p:cNvPr id="8" name="Shape 111"/>
          <p:cNvSpPr txBox="1">
            <a:spLocks/>
          </p:cNvSpPr>
          <p:nvPr/>
        </p:nvSpPr>
        <p:spPr>
          <a:xfrm>
            <a:off x="1548234" y="870570"/>
            <a:ext cx="3817938" cy="425450"/>
          </a:xfrm>
          <a:prstGeom prst="rect">
            <a:avLst/>
          </a:prstGeom>
        </p:spPr>
        <p:txBody>
          <a:bodyPr/>
          <a:lst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Helvetica" pitchFamily="2" charset="0"/>
                <a:ea typeface="Helvetica" pitchFamily="2" charset="0"/>
                <a:cs typeface="Helvetica" panose="020B0604020202020204" pitchFamily="34" charset="0"/>
                <a:sym typeface="Arial" panose="020B0604020202020204" pitchFamily="34" charset="0"/>
              </a:defRPr>
            </a:lvl1pPr>
            <a:lvl2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4572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9144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13716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1828800" algn="l" rtl="0" eaLnBrk="1" fontAlgn="base" hangingPunct="1">
              <a:spcBef>
                <a:spcPct val="0"/>
              </a:spcBef>
              <a:spcAft>
                <a:spcPct val="0"/>
              </a:spcAft>
              <a:defRPr sz="1400">
                <a:solidFill>
                  <a:srgbClr val="000000"/>
                </a:solidFill>
                <a:latin typeface="Helvetica"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r>
              <a:rPr lang="en-US" altLang="en-US" sz="1600" b="1" dirty="0">
                <a:latin typeface="Helvetica" panose="020B0604020202020204" pitchFamily="34" charset="0"/>
                <a:sym typeface="Lora" charset="0"/>
              </a:rPr>
              <a:t>The </a:t>
            </a:r>
            <a:r>
              <a:rPr lang="en-US" altLang="en-US" sz="1600" b="1" dirty="0" err="1">
                <a:latin typeface="Helvetica" panose="020B0604020202020204" pitchFamily="34" charset="0"/>
                <a:sym typeface="Lora" charset="0"/>
              </a:rPr>
              <a:t>ePT</a:t>
            </a:r>
            <a:r>
              <a:rPr lang="en-US" altLang="en-US" sz="1600" b="1" dirty="0">
                <a:latin typeface="Helvetica" panose="020B0604020202020204" pitchFamily="34" charset="0"/>
                <a:sym typeface="Lora" charset="0"/>
              </a:rPr>
              <a:t> and Rapid Test Continuous Quality Improvement (RTCQI)</a:t>
            </a:r>
          </a:p>
        </p:txBody>
      </p:sp>
    </p:spTree>
    <p:extLst>
      <p:ext uri="{BB962C8B-B14F-4D97-AF65-F5344CB8AC3E}">
        <p14:creationId xmlns:p14="http://schemas.microsoft.com/office/powerpoint/2010/main" val="181967726"/>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MoH Template Final 2" id="{F054A121-4D2F-4FD8-B60A-F4D28FE17539}" vid="{02B98FE6-2714-4E55-8F5D-354062D545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 MoH Template Final 2</Template>
  <TotalTime>224</TotalTime>
  <Words>1388</Words>
  <Application>Microsoft Office PowerPoint</Application>
  <PresentationFormat>Custom</PresentationFormat>
  <Paragraphs>207</Paragraphs>
  <Slides>24</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Helvetica</vt:lpstr>
      <vt:lpstr>Calibri</vt:lpstr>
      <vt:lpstr>Lora</vt:lpstr>
      <vt:lpstr>Helvetica Black</vt:lpstr>
      <vt:lpstr>Times New Roman</vt:lpstr>
      <vt:lpstr>Quattrocento Sans</vt:lpstr>
      <vt:lpstr>Aptos Narrow</vt:lpstr>
      <vt:lpstr>Arial</vt:lpstr>
      <vt:lpstr>Helvetica Narrow</vt:lpstr>
      <vt:lpstr>Viola template</vt:lpstr>
      <vt:lpstr>Custom Design</vt:lpstr>
      <vt:lpstr>      Implementation of the  Electronic Data Capture Tools (ePT Dashboard and HMIS) Trinidad and Tobago</vt:lpstr>
      <vt:lpstr>The ePT and Rapid Test Continuous Quality Improvement (RTCQI)</vt:lpstr>
      <vt:lpstr>The ePT and Rapid Test Continuous Quality Improvement (RTCQI)</vt:lpstr>
      <vt:lpstr>The ePT and Rapid Test Continuous Quality Improvement (RTCQI)</vt:lpstr>
      <vt:lpstr>The ePT and Rapid Test Continuous Quality Improvement (RTCQI)</vt:lpstr>
      <vt:lpstr>The ePT allows for the grading scheme to be aligned to the country’s algorithm, as demonstrated on this slide; Test-3 was disabled as T&amp;T no longer utilises a third rapid kit.</vt:lpstr>
      <vt:lpstr>PowerPoint Presentation</vt:lpstr>
      <vt:lpstr>PowerPoint Presentation</vt:lpstr>
      <vt:lpstr>PowerPoint Presentation</vt:lpstr>
      <vt:lpstr>PowerPoint Presentation</vt:lpstr>
      <vt:lpstr>Enrolments into the ePT system</vt:lpstr>
      <vt:lpstr>Creating new participants</vt:lpstr>
      <vt:lpstr>Adding new Participants</vt:lpstr>
      <vt:lpstr>Test Kits can be added depending on the country's algorithm or de-selected as the need arises. Lists of HIV test kits used within the system and Approval Agency. </vt:lpstr>
      <vt:lpstr>Reports can be done as a summary of the event as well as an individual tester’s reports can also be generated. We can see at a glance persons that may have failed or passed. </vt:lpstr>
      <vt:lpstr>PowerPoint Presentation</vt:lpstr>
      <vt:lpstr>Some advantages of using the ePT system </vt:lpstr>
      <vt:lpstr>Data capture at HTS sites - Health Information System  Assessment showed: </vt:lpstr>
      <vt:lpstr>Next steps – Expansion of HMIS to collect HIV information nationally</vt:lpstr>
      <vt:lpstr>Next steps – Expansion of HMIS to collect HIV information nationally</vt:lpstr>
      <vt:lpstr>Final tips and takeaways</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 Alcantara</dc:creator>
  <cp:lastModifiedBy>Guevara, Giselle (CDC/GHC/DGHT)</cp:lastModifiedBy>
  <cp:revision>10</cp:revision>
  <dcterms:created xsi:type="dcterms:W3CDTF">2020-05-27T18:12:08Z</dcterms:created>
  <dcterms:modified xsi:type="dcterms:W3CDTF">2024-08-27T21:22:08Z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2024-08-27T21:17:58Z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1ff6afa6-efe1-4236-8fa7-4f7919f0e002</vt:lpwstr>
  </property>
  <property fmtid="{D5CDD505-2E9C-101B-9397-08002B2CF9AE}" pid="8" name="MSIP_Label_8af03ff0-41c5-4c41-b55e-fabb8fae94be_ContentBits">
    <vt:lpwstr>0</vt:lpwstr>
  </property>
</Properties>
</file>